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2" r:id="rId4"/>
    <p:sldMasterId id="2147483709" r:id="rId5"/>
  </p:sldMasterIdLst>
  <p:notesMasterIdLst>
    <p:notesMasterId r:id="rId31"/>
  </p:notesMasterIdLst>
  <p:sldIdLst>
    <p:sldId id="295" r:id="rId6"/>
    <p:sldId id="304" r:id="rId7"/>
    <p:sldId id="267" r:id="rId8"/>
    <p:sldId id="300" r:id="rId9"/>
    <p:sldId id="268" r:id="rId10"/>
    <p:sldId id="269" r:id="rId11"/>
    <p:sldId id="278" r:id="rId12"/>
    <p:sldId id="292" r:id="rId13"/>
    <p:sldId id="285" r:id="rId14"/>
    <p:sldId id="293" r:id="rId15"/>
    <p:sldId id="298" r:id="rId16"/>
    <p:sldId id="287" r:id="rId17"/>
    <p:sldId id="309" r:id="rId18"/>
    <p:sldId id="313" r:id="rId19"/>
    <p:sldId id="314" r:id="rId20"/>
    <p:sldId id="299" r:id="rId21"/>
    <p:sldId id="307" r:id="rId22"/>
    <p:sldId id="290" r:id="rId23"/>
    <p:sldId id="289" r:id="rId24"/>
    <p:sldId id="310" r:id="rId25"/>
    <p:sldId id="291" r:id="rId26"/>
    <p:sldId id="308" r:id="rId27"/>
    <p:sldId id="315" r:id="rId28"/>
    <p:sldId id="305" r:id="rId29"/>
    <p:sldId id="311"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08AE2-DC7F-3222-977E-91858AF7E994}" v="13" dt="2019-12-01T15:12:24.752"/>
    <p1510:client id="{879EA871-F1DC-46F9-E323-56B17311A9A9}" v="1" dt="2019-12-01T15:09:45.018"/>
    <p1510:client id="{8B639A8F-A231-4E50-B0F3-B6CA68AD5D0B}" v="1" dt="2019-11-23T13:22:01.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Yourston" userId="S::helena.yourston@orebro.se::2af274e8-55a8-4d4e-9d57-2c1e4f6a90ac" providerId="AD" clId="Web-{879EA871-F1DC-46F9-E323-56B17311A9A9}"/>
    <pc:docChg chg="delSld">
      <pc:chgData name="Helena Yourston" userId="S::helena.yourston@orebro.se::2af274e8-55a8-4d4e-9d57-2c1e4f6a90ac" providerId="AD" clId="Web-{879EA871-F1DC-46F9-E323-56B17311A9A9}" dt="2019-12-01T15:09:45.018" v="0"/>
      <pc:docMkLst>
        <pc:docMk/>
      </pc:docMkLst>
      <pc:sldChg chg="del">
        <pc:chgData name="Helena Yourston" userId="S::helena.yourston@orebro.se::2af274e8-55a8-4d4e-9d57-2c1e4f6a90ac" providerId="AD" clId="Web-{879EA871-F1DC-46F9-E323-56B17311A9A9}" dt="2019-12-01T15:09:45.018" v="0"/>
        <pc:sldMkLst>
          <pc:docMk/>
          <pc:sldMk cId="1740753209" sldId="301"/>
        </pc:sldMkLst>
      </pc:sldChg>
    </pc:docChg>
  </pc:docChgLst>
  <pc:docChgLst>
    <pc:chgData name="Helena Yourston" userId="S::helena.yourston@orebro.se::2af274e8-55a8-4d4e-9d57-2c1e4f6a90ac" providerId="AD" clId="Web-{66608AE2-DC7F-3222-977E-91858AF7E994}"/>
    <pc:docChg chg="delSld">
      <pc:chgData name="Helena Yourston" userId="S::helena.yourston@orebro.se::2af274e8-55a8-4d4e-9d57-2c1e4f6a90ac" providerId="AD" clId="Web-{66608AE2-DC7F-3222-977E-91858AF7E994}" dt="2019-12-01T15:12:24.752" v="12"/>
      <pc:docMkLst>
        <pc:docMk/>
      </pc:docMkLst>
      <pc:sldChg chg="del">
        <pc:chgData name="Helena Yourston" userId="S::helena.yourston@orebro.se::2af274e8-55a8-4d4e-9d57-2c1e4f6a90ac" providerId="AD" clId="Web-{66608AE2-DC7F-3222-977E-91858AF7E994}" dt="2019-12-01T15:12:17.361" v="4"/>
        <pc:sldMkLst>
          <pc:docMk/>
          <pc:sldMk cId="3953964769" sldId="260"/>
        </pc:sldMkLst>
      </pc:sldChg>
      <pc:sldChg chg="del">
        <pc:chgData name="Helena Yourston" userId="S::helena.yourston@orebro.se::2af274e8-55a8-4d4e-9d57-2c1e4f6a90ac" providerId="AD" clId="Web-{66608AE2-DC7F-3222-977E-91858AF7E994}" dt="2019-12-01T15:12:17.940" v="5"/>
        <pc:sldMkLst>
          <pc:docMk/>
          <pc:sldMk cId="3224655469" sldId="264"/>
        </pc:sldMkLst>
      </pc:sldChg>
      <pc:sldChg chg="del">
        <pc:chgData name="Helena Yourston" userId="S::helena.yourston@orebro.se::2af274e8-55a8-4d4e-9d57-2c1e4f6a90ac" providerId="AD" clId="Web-{66608AE2-DC7F-3222-977E-91858AF7E994}" dt="2019-12-01T15:12:22.440" v="11"/>
        <pc:sldMkLst>
          <pc:docMk/>
          <pc:sldMk cId="2831862515" sldId="270"/>
        </pc:sldMkLst>
      </pc:sldChg>
      <pc:sldChg chg="del">
        <pc:chgData name="Helena Yourston" userId="S::helena.yourston@orebro.se::2af274e8-55a8-4d4e-9d57-2c1e4f6a90ac" providerId="AD" clId="Web-{66608AE2-DC7F-3222-977E-91858AF7E994}" dt="2019-12-01T15:12:20.424" v="10"/>
        <pc:sldMkLst>
          <pc:docMk/>
          <pc:sldMk cId="3098108785" sldId="274"/>
        </pc:sldMkLst>
      </pc:sldChg>
      <pc:sldChg chg="del">
        <pc:chgData name="Helena Yourston" userId="S::helena.yourston@orebro.se::2af274e8-55a8-4d4e-9d57-2c1e4f6a90ac" providerId="AD" clId="Web-{66608AE2-DC7F-3222-977E-91858AF7E994}" dt="2019-12-01T15:12:19.955" v="9"/>
        <pc:sldMkLst>
          <pc:docMk/>
          <pc:sldMk cId="912797915" sldId="276"/>
        </pc:sldMkLst>
      </pc:sldChg>
      <pc:sldChg chg="del">
        <pc:chgData name="Helena Yourston" userId="S::helena.yourston@orebro.se::2af274e8-55a8-4d4e-9d57-2c1e4f6a90ac" providerId="AD" clId="Web-{66608AE2-DC7F-3222-977E-91858AF7E994}" dt="2019-12-01T15:12:18.940" v="7"/>
        <pc:sldMkLst>
          <pc:docMk/>
          <pc:sldMk cId="359182934" sldId="279"/>
        </pc:sldMkLst>
      </pc:sldChg>
      <pc:sldChg chg="del">
        <pc:chgData name="Helena Yourston" userId="S::helena.yourston@orebro.se::2af274e8-55a8-4d4e-9d57-2c1e4f6a90ac" providerId="AD" clId="Web-{66608AE2-DC7F-3222-977E-91858AF7E994}" dt="2019-12-01T15:12:18.455" v="6"/>
        <pc:sldMkLst>
          <pc:docMk/>
          <pc:sldMk cId="934192621" sldId="280"/>
        </pc:sldMkLst>
      </pc:sldChg>
      <pc:sldChg chg="del">
        <pc:chgData name="Helena Yourston" userId="S::helena.yourston@orebro.se::2af274e8-55a8-4d4e-9d57-2c1e4f6a90ac" providerId="AD" clId="Web-{66608AE2-DC7F-3222-977E-91858AF7E994}" dt="2019-12-01T15:12:19.502" v="8"/>
        <pc:sldMkLst>
          <pc:docMk/>
          <pc:sldMk cId="483580238" sldId="283"/>
        </pc:sldMkLst>
      </pc:sldChg>
      <pc:sldChg chg="del">
        <pc:chgData name="Helena Yourston" userId="S::helena.yourston@orebro.se::2af274e8-55a8-4d4e-9d57-2c1e4f6a90ac" providerId="AD" clId="Web-{66608AE2-DC7F-3222-977E-91858AF7E994}" dt="2019-12-01T15:12:14.393" v="1"/>
        <pc:sldMkLst>
          <pc:docMk/>
          <pc:sldMk cId="4184873666" sldId="284"/>
        </pc:sldMkLst>
      </pc:sldChg>
      <pc:sldChg chg="del">
        <pc:chgData name="Helena Yourston" userId="S::helena.yourston@orebro.se::2af274e8-55a8-4d4e-9d57-2c1e4f6a90ac" providerId="AD" clId="Web-{66608AE2-DC7F-3222-977E-91858AF7E994}" dt="2019-12-01T15:12:24.752" v="12"/>
        <pc:sldMkLst>
          <pc:docMk/>
          <pc:sldMk cId="1714737396" sldId="286"/>
        </pc:sldMkLst>
      </pc:sldChg>
      <pc:sldChg chg="del">
        <pc:chgData name="Helena Yourston" userId="S::helena.yourston@orebro.se::2af274e8-55a8-4d4e-9d57-2c1e4f6a90ac" providerId="AD" clId="Web-{66608AE2-DC7F-3222-977E-91858AF7E994}" dt="2019-12-01T15:12:16.565" v="3"/>
        <pc:sldMkLst>
          <pc:docMk/>
          <pc:sldMk cId="1816278158" sldId="288"/>
        </pc:sldMkLst>
      </pc:sldChg>
      <pc:sldChg chg="del">
        <pc:chgData name="Helena Yourston" userId="S::helena.yourston@orebro.se::2af274e8-55a8-4d4e-9d57-2c1e4f6a90ac" providerId="AD" clId="Web-{66608AE2-DC7F-3222-977E-91858AF7E994}" dt="2019-12-01T15:12:15.674" v="2"/>
        <pc:sldMkLst>
          <pc:docMk/>
          <pc:sldMk cId="2548091051" sldId="294"/>
        </pc:sldMkLst>
      </pc:sldChg>
      <pc:sldChg chg="del">
        <pc:chgData name="Helena Yourston" userId="S::helena.yourston@orebro.se::2af274e8-55a8-4d4e-9d57-2c1e4f6a90ac" providerId="AD" clId="Web-{66608AE2-DC7F-3222-977E-91858AF7E994}" dt="2019-12-01T15:12:12.893" v="0"/>
        <pc:sldMkLst>
          <pc:docMk/>
          <pc:sldMk cId="3249990936"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540D6-1A95-46C2-B080-4C905E2B75F5}" type="datetimeFigureOut">
              <a:rPr lang="sv-SE" smtClean="0"/>
              <a:t>2019-12-01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1A96D-B173-4734-9EE1-47A154650B92}" type="slidenum">
              <a:rPr lang="sv-SE" smtClean="0"/>
              <a:t>‹#›</a:t>
            </a:fld>
            <a:endParaRPr lang="sv-SE"/>
          </a:p>
        </p:txBody>
      </p:sp>
    </p:spTree>
    <p:extLst>
      <p:ext uri="{BB962C8B-B14F-4D97-AF65-F5344CB8AC3E}">
        <p14:creationId xmlns:p14="http://schemas.microsoft.com/office/powerpoint/2010/main" val="298613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Alltid intresserat mig för barns bästa,</a:t>
            </a:r>
            <a:r>
              <a:rPr lang="sv-SE" baseline="0"/>
              <a:t> inflytande och </a:t>
            </a:r>
            <a:r>
              <a:rPr lang="sv-SE" baseline="0" err="1"/>
              <a:t>delktighet</a:t>
            </a:r>
            <a:r>
              <a:rPr lang="sv-SE" baseline="0"/>
              <a:t> brinner för. </a:t>
            </a:r>
          </a:p>
          <a:p>
            <a:r>
              <a:rPr lang="sv-SE" baseline="0"/>
              <a:t>Lyfta saker som jag tänker kommer påverka hur man kommer behöva arbeta med barnkonventionen, kritik och arbetssätt.</a:t>
            </a:r>
          </a:p>
          <a:p>
            <a:r>
              <a:rPr lang="sv-SE" baseline="0"/>
              <a:t>Skolverket, skolinspektionen – ingen vägledning utifrån förskola skola, juridisk vägledning</a:t>
            </a:r>
            <a:endParaRPr lang="sv-SE"/>
          </a:p>
        </p:txBody>
      </p:sp>
      <p:sp>
        <p:nvSpPr>
          <p:cNvPr id="4" name="Platshållare för bildnummer 3"/>
          <p:cNvSpPr>
            <a:spLocks noGrp="1"/>
          </p:cNvSpPr>
          <p:nvPr>
            <p:ph type="sldNum" sz="quarter" idx="10"/>
          </p:nvPr>
        </p:nvSpPr>
        <p:spPr/>
        <p:txBody>
          <a:bodyPr/>
          <a:lstStyle/>
          <a:p>
            <a:fld id="{BA2D7C21-1201-432B-8E2C-05E9E6D4503A}"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57146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När de bästa i klassen ställer sig upp och behöver röra på sig så säger ingen något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a:t>Jag skulle inte kunna överleva utan vänner, Man måste få uppmärksamhet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a:p>
            <a:endParaRPr lang="sv-SE"/>
          </a:p>
        </p:txBody>
      </p:sp>
      <p:sp>
        <p:nvSpPr>
          <p:cNvPr id="4" name="Platshållare för bildnummer 3"/>
          <p:cNvSpPr>
            <a:spLocks noGrp="1"/>
          </p:cNvSpPr>
          <p:nvPr>
            <p:ph type="sldNum" sz="quarter" idx="10"/>
          </p:nvPr>
        </p:nvSpPr>
        <p:spPr/>
        <p:txBody>
          <a:bodyPr/>
          <a:lstStyle/>
          <a:p>
            <a:fld id="{4961A96D-B173-4734-9EE1-47A154650B92}" type="slidenum">
              <a:rPr lang="sv-SE" smtClean="0"/>
              <a:t>24</a:t>
            </a:fld>
            <a:endParaRPr lang="sv-SE"/>
          </a:p>
        </p:txBody>
      </p:sp>
    </p:spTree>
    <p:extLst>
      <p:ext uri="{BB962C8B-B14F-4D97-AF65-F5344CB8AC3E}">
        <p14:creationId xmlns:p14="http://schemas.microsoft.com/office/powerpoint/2010/main" val="281535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Första 42, övriga 12 handlar om FN:s arbete och blir inte inkorporerade.</a:t>
            </a:r>
          </a:p>
          <a:p>
            <a:r>
              <a:rPr lang="sv-SE"/>
              <a:t>Förändringen</a:t>
            </a:r>
            <a:r>
              <a:rPr lang="sv-SE" baseline="0"/>
              <a:t> kring barns rättigheter när de blir lag kommer inte förändras över en natt men det är viktig markering för ett förändringsarbete. Går inte i mål…</a:t>
            </a:r>
            <a:endParaRPr lang="sv-SE"/>
          </a:p>
        </p:txBody>
      </p:sp>
      <p:sp>
        <p:nvSpPr>
          <p:cNvPr id="4" name="Platshållare för bildnummer 3"/>
          <p:cNvSpPr>
            <a:spLocks noGrp="1"/>
          </p:cNvSpPr>
          <p:nvPr>
            <p:ph type="sldNum" sz="quarter" idx="10"/>
          </p:nvPr>
        </p:nvSpPr>
        <p:spPr/>
        <p:txBody>
          <a:bodyPr/>
          <a:lstStyle/>
          <a:p>
            <a:fld id="{BA2D7C21-1201-432B-8E2C-05E9E6D4503A}"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281215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Ny översättning när det gäller barnets bästa, tidigare var det att : barnets bästa ska komma i främsta rummet vid alla beslut som rör barn. </a:t>
            </a:r>
          </a:p>
        </p:txBody>
      </p:sp>
      <p:sp>
        <p:nvSpPr>
          <p:cNvPr id="4" name="Platshållare för bildnummer 3"/>
          <p:cNvSpPr>
            <a:spLocks noGrp="1"/>
          </p:cNvSpPr>
          <p:nvPr>
            <p:ph type="sldNum" sz="quarter" idx="10"/>
          </p:nvPr>
        </p:nvSpPr>
        <p:spPr/>
        <p:txBody>
          <a:bodyPr/>
          <a:lstStyle/>
          <a:p>
            <a:fld id="{965719B9-25F9-4864-9313-0626D58A4577}"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111012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Enkelt förklarat, Sverige – barn i 22 graviditetsveckan, föds</a:t>
            </a:r>
            <a:r>
              <a:rPr lang="sv-SE" baseline="0"/>
              <a:t> med rättigheter</a:t>
            </a:r>
          </a:p>
          <a:p>
            <a:r>
              <a:rPr lang="sv-SE" baseline="0"/>
              <a:t>BARNRÄTTSKOMPETENS. Skolan enda ansvarig för kunskapsutveckling. Socialtjänsten – ej ansvar för alla barn. Riskerar prata om utsatthet – alla barn</a:t>
            </a:r>
            <a:endParaRPr lang="sv-SE"/>
          </a:p>
          <a:p>
            <a:r>
              <a:rPr lang="sv-SE"/>
              <a:t>Nu till dagens ämne, Många olika begrepp som vi behöver fundera över</a:t>
            </a:r>
          </a:p>
          <a:p>
            <a:r>
              <a:rPr lang="sv-SE"/>
              <a:t>Barnsyn: Kompetenta människor,</a:t>
            </a:r>
            <a:r>
              <a:rPr lang="sv-SE" baseline="0"/>
              <a:t> delaktiga i frågor, </a:t>
            </a:r>
          </a:p>
          <a:p>
            <a:r>
              <a:rPr lang="sv-SE" baseline="0"/>
              <a:t>ETIKETTER PÅ BARN. I vissa yrken använder man begrepp som underlättar kommunikation yrkesvis. Riskerar sätta etiketter istället för att tänka att barn är barn i första hand. Exempel – förskolebarn, utsatta barn, funktionshindrade barn ensamkommande mm. Istället benämna barn som kommer till </a:t>
            </a:r>
            <a:r>
              <a:rPr lang="sv-SE" baseline="0" err="1"/>
              <a:t>sverige</a:t>
            </a:r>
            <a:r>
              <a:rPr lang="sv-SE" baseline="0"/>
              <a:t> utan vuxet sällskap, barn i förskolan, barn i utsatta situationer.. Att tänka så hjälper oss att se bort från </a:t>
            </a:r>
            <a:r>
              <a:rPr lang="sv-SE" baseline="0" err="1"/>
              <a:t>fördommar</a:t>
            </a:r>
            <a:r>
              <a:rPr lang="sv-SE" baseline="0"/>
              <a:t> som </a:t>
            </a:r>
            <a:r>
              <a:rPr lang="sv-SE" baseline="0" err="1"/>
              <a:t>föjer</a:t>
            </a:r>
            <a:r>
              <a:rPr lang="sv-SE" baseline="0"/>
              <a:t> med etiketter. </a:t>
            </a:r>
          </a:p>
          <a:p>
            <a:r>
              <a:rPr lang="sv-SE" baseline="0"/>
              <a:t>BARNKOMPETENS: Pedagogisk kompetens ex prata med barn, förklara, delaktig, lyhörd</a:t>
            </a:r>
          </a:p>
          <a:p>
            <a:r>
              <a:rPr lang="sv-SE" baseline="0"/>
              <a:t>BARNRÄTTSPERSPEKTIV: Alla beslut och arbetsprocesser är barnrättsbaserade , man har gjort barnkonsekvensanalyser och prövningar av barnets bästa har gjorts. Ex budget.. </a:t>
            </a:r>
          </a:p>
        </p:txBody>
      </p:sp>
      <p:sp>
        <p:nvSpPr>
          <p:cNvPr id="4" name="Platshållare för bildnummer 3"/>
          <p:cNvSpPr>
            <a:spLocks noGrp="1"/>
          </p:cNvSpPr>
          <p:nvPr>
            <p:ph type="sldNum" sz="quarter" idx="10"/>
          </p:nvPr>
        </p:nvSpPr>
        <p:spPr/>
        <p:txBody>
          <a:bodyPr/>
          <a:lstStyle/>
          <a:p>
            <a:fld id="{BA2D7C21-1201-432B-8E2C-05E9E6D4503A}" type="slidenum">
              <a:rPr lang="sv-SE" smtClean="0"/>
              <a:t>8</a:t>
            </a:fld>
            <a:endParaRPr lang="sv-SE"/>
          </a:p>
        </p:txBody>
      </p:sp>
    </p:spTree>
    <p:extLst>
      <p:ext uri="{BB962C8B-B14F-4D97-AF65-F5344CB8AC3E}">
        <p14:creationId xmlns:p14="http://schemas.microsoft.com/office/powerpoint/2010/main" val="95579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Ju </a:t>
            </a:r>
            <a:r>
              <a:rPr lang="sv-SE" err="1"/>
              <a:t>älder</a:t>
            </a:r>
            <a:r>
              <a:rPr lang="sv-SE"/>
              <a:t> barnen var så hade de tagit</a:t>
            </a:r>
            <a:r>
              <a:rPr lang="sv-SE" baseline="0"/>
              <a:t> reda på själva. Innan lärare förälder. Vet du vilka rättigheter barn har? Kan du nämna några? Blir du behandlad av vuxna som respekterar dig? På vilket sätt märker du det?</a:t>
            </a:r>
            <a:endParaRPr lang="sv-SE"/>
          </a:p>
        </p:txBody>
      </p:sp>
      <p:sp>
        <p:nvSpPr>
          <p:cNvPr id="4" name="Platshållare för bildnummer 3"/>
          <p:cNvSpPr>
            <a:spLocks noGrp="1"/>
          </p:cNvSpPr>
          <p:nvPr>
            <p:ph type="sldNum" sz="quarter" idx="10"/>
          </p:nvPr>
        </p:nvSpPr>
        <p:spPr/>
        <p:txBody>
          <a:bodyPr/>
          <a:lstStyle/>
          <a:p>
            <a:fld id="{4961A96D-B173-4734-9EE1-47A154650B92}" type="slidenum">
              <a:rPr lang="sv-SE" smtClean="0"/>
              <a:t>11</a:t>
            </a:fld>
            <a:endParaRPr lang="sv-SE"/>
          </a:p>
        </p:txBody>
      </p:sp>
    </p:spTree>
    <p:extLst>
      <p:ext uri="{BB962C8B-B14F-4D97-AF65-F5344CB8AC3E}">
        <p14:creationId xmlns:p14="http://schemas.microsoft.com/office/powerpoint/2010/main" val="291707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a:t>Rektor frågade barn om hur de upplevde reflektionstiden</a:t>
            </a:r>
            <a:r>
              <a:rPr lang="sv-SE" baseline="0"/>
              <a:t> med barnen… </a:t>
            </a:r>
            <a:endParaRPr lang="sv-SE"/>
          </a:p>
          <a:p>
            <a:pPr marL="0" indent="0">
              <a:buNone/>
            </a:pPr>
            <a:r>
              <a:rPr lang="sv-SE"/>
              <a:t>Trots att det finns uttryckliga bestämmelser om barnets bästa i  svensk lagstiftning är det vanligt att bedömningen </a:t>
            </a:r>
            <a:r>
              <a:rPr lang="sv-SE" b="1"/>
              <a:t>inte tar sin utgångspunkt i det enskilda barnets situation</a:t>
            </a:r>
            <a:r>
              <a:rPr lang="sv-SE"/>
              <a:t>. I stället bedöms barnets bästa utifrån generella uttalanden i förarbeten, policydokument och andra riktlinjer. Det går heller inte att utläsa vilka avvägningar och bedömningar som myndigheter gjort ide fall barnets intressen ska vägas mot andra intressen.</a:t>
            </a:r>
          </a:p>
          <a:p>
            <a:pPr marL="0" indent="0">
              <a:buNone/>
            </a:pPr>
            <a:r>
              <a:rPr lang="sv-SE"/>
              <a:t>Såvitt visar kartläggningen att det ofta inte förs samtal med barn och att det många gånger inte motiveras varför så ej skett. I de fall barn får komma till tals handlar samtalen i många fall om något annat än vad som är av</a:t>
            </a:r>
          </a:p>
          <a:p>
            <a:pPr marL="0" indent="0">
              <a:buNone/>
            </a:pPr>
            <a:r>
              <a:rPr lang="sv-SE"/>
              <a:t>relevans för att få fram ett fullgott beslutsunderlag.</a:t>
            </a:r>
          </a:p>
          <a:p>
            <a:pPr marL="0" indent="0">
              <a:buNone/>
            </a:pPr>
            <a:endParaRPr lang="sv-SE"/>
          </a:p>
          <a:p>
            <a:pPr marL="0" indent="0">
              <a:buNone/>
            </a:pPr>
            <a:r>
              <a:rPr lang="sv-SE"/>
              <a:t>Kartläggningen visar också att synen på barn och hur barn bemöts av myndigheterna inte utgår från barn som bärare av rättigheter. Detta kan visa sig i att de ibland särbehandlas negativt i förhållande till vuxna. Det gäller t.ex. inom området barn som utsatts för våld inom familjen. Ett agerande som mot en vuxen hade varit straffbart</a:t>
            </a:r>
          </a:p>
          <a:p>
            <a:pPr marL="0" indent="0">
              <a:buNone/>
            </a:pPr>
            <a:r>
              <a:rPr lang="sv-SE"/>
              <a:t>kan bli straffritt med hänvisning till föräldrars ställning gentemot sina barn.</a:t>
            </a:r>
          </a:p>
          <a:p>
            <a:endParaRPr lang="sv-SE"/>
          </a:p>
        </p:txBody>
      </p:sp>
      <p:sp>
        <p:nvSpPr>
          <p:cNvPr id="4" name="Platshållare för bildnummer 3"/>
          <p:cNvSpPr>
            <a:spLocks noGrp="1"/>
          </p:cNvSpPr>
          <p:nvPr>
            <p:ph type="sldNum" sz="quarter" idx="10"/>
          </p:nvPr>
        </p:nvSpPr>
        <p:spPr/>
        <p:txBody>
          <a:bodyPr/>
          <a:lstStyle/>
          <a:p>
            <a:fld id="{BA2D7C21-1201-432B-8E2C-05E9E6D4503A}" type="slidenum">
              <a:rPr lang="sv-SE" smtClean="0"/>
              <a:t>12</a:t>
            </a:fld>
            <a:endParaRPr lang="sv-SE"/>
          </a:p>
        </p:txBody>
      </p:sp>
    </p:spTree>
    <p:extLst>
      <p:ext uri="{BB962C8B-B14F-4D97-AF65-F5344CB8AC3E}">
        <p14:creationId xmlns:p14="http://schemas.microsoft.com/office/powerpoint/2010/main" val="28826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måste fråga</a:t>
            </a:r>
          </a:p>
        </p:txBody>
      </p:sp>
      <p:sp>
        <p:nvSpPr>
          <p:cNvPr id="4" name="Platshållare för bildnummer 3"/>
          <p:cNvSpPr>
            <a:spLocks noGrp="1"/>
          </p:cNvSpPr>
          <p:nvPr>
            <p:ph type="sldNum" sz="quarter" idx="10"/>
          </p:nvPr>
        </p:nvSpPr>
        <p:spPr/>
        <p:txBody>
          <a:bodyPr/>
          <a:lstStyle/>
          <a:p>
            <a:fld id="{E948F0DD-77D9-4C82-941B-E8698E3E0400}"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290970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Alla är olika, lyssna på barn, tecken,</a:t>
            </a:r>
            <a:r>
              <a:rPr lang="sv-SE" baseline="0"/>
              <a:t> berätta hur man känner, känslan besviken – vuxen ålder </a:t>
            </a:r>
            <a:endParaRPr lang="sv-SE"/>
          </a:p>
        </p:txBody>
      </p:sp>
      <p:sp>
        <p:nvSpPr>
          <p:cNvPr id="4" name="Platshållare för bildnummer 3"/>
          <p:cNvSpPr>
            <a:spLocks noGrp="1"/>
          </p:cNvSpPr>
          <p:nvPr>
            <p:ph type="sldNum" sz="quarter" idx="10"/>
          </p:nvPr>
        </p:nvSpPr>
        <p:spPr/>
        <p:txBody>
          <a:bodyPr/>
          <a:lstStyle/>
          <a:p>
            <a:fld id="{E948F0DD-77D9-4C82-941B-E8698E3E0400}"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408814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Personal – ska barnen börja bestämma… Hur kommer det att bli…</a:t>
            </a:r>
          </a:p>
        </p:txBody>
      </p:sp>
      <p:sp>
        <p:nvSpPr>
          <p:cNvPr id="4" name="Platshållare för bildnummer 3"/>
          <p:cNvSpPr>
            <a:spLocks noGrp="1"/>
          </p:cNvSpPr>
          <p:nvPr>
            <p:ph type="sldNum" sz="quarter" idx="10"/>
          </p:nvPr>
        </p:nvSpPr>
        <p:spPr/>
        <p:txBody>
          <a:bodyPr/>
          <a:lstStyle/>
          <a:p>
            <a:fld id="{4961A96D-B173-4734-9EE1-47A154650B92}" type="slidenum">
              <a:rPr lang="sv-SE" smtClean="0"/>
              <a:t>17</a:t>
            </a:fld>
            <a:endParaRPr lang="sv-SE"/>
          </a:p>
        </p:txBody>
      </p:sp>
    </p:spTree>
    <p:extLst>
      <p:ext uri="{BB962C8B-B14F-4D97-AF65-F5344CB8AC3E}">
        <p14:creationId xmlns:p14="http://schemas.microsoft.com/office/powerpoint/2010/main" val="304510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BD4667A-E016-40AE-B08B-7512F6C54AD4}" type="datetimeFigureOut">
              <a:rPr lang="sv-SE" smtClean="0"/>
              <a:t>2019-12-01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104861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BD4667A-E016-40AE-B08B-7512F6C54AD4}" type="datetimeFigureOut">
              <a:rPr lang="sv-SE" smtClean="0"/>
              <a:t>2019-12-01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377348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BD4667A-E016-40AE-B08B-7512F6C54AD4}" type="datetimeFigureOut">
              <a:rPr lang="sv-SE" smtClean="0"/>
              <a:t>2019-12-01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114661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textinnehåll">
    <p:spTree>
      <p:nvGrpSpPr>
        <p:cNvPr id="1" name=""/>
        <p:cNvGrpSpPr/>
        <p:nvPr/>
      </p:nvGrpSpPr>
      <p:grpSpPr>
        <a:xfrm>
          <a:off x="0" y="0"/>
          <a:ext cx="0" cy="0"/>
          <a:chOff x="0" y="0"/>
          <a:chExt cx="0" cy="0"/>
        </a:xfrm>
      </p:grpSpPr>
      <p:sp>
        <p:nvSpPr>
          <p:cNvPr id="7" name="Rektangel 6"/>
          <p:cNvSpPr/>
          <p:nvPr userDrawn="1"/>
        </p:nvSpPr>
        <p:spPr>
          <a:xfrm>
            <a:off x="488046" y="882650"/>
            <a:ext cx="10329934" cy="5133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sz="2400"/>
          </a:p>
        </p:txBody>
      </p:sp>
      <p:sp>
        <p:nvSpPr>
          <p:cNvPr id="2" name="Rubrik 1"/>
          <p:cNvSpPr>
            <a:spLocks noGrp="1"/>
          </p:cNvSpPr>
          <p:nvPr>
            <p:ph type="title"/>
          </p:nvPr>
        </p:nvSpPr>
        <p:spPr>
          <a:xfrm>
            <a:off x="479194" y="93500"/>
            <a:ext cx="10538722" cy="685671"/>
          </a:xfrm>
        </p:spPr>
        <p:txBody>
          <a:bodyPr>
            <a:normAutofit/>
          </a:bodyPr>
          <a:lstStyle>
            <a:lvl1pPr>
              <a:defRPr sz="2400"/>
            </a:lvl1pPr>
          </a:lstStyle>
          <a:p>
            <a:r>
              <a:rPr lang="sv-SE"/>
              <a:t>Klicka här för att ändra format</a:t>
            </a:r>
          </a:p>
        </p:txBody>
      </p:sp>
      <p:sp>
        <p:nvSpPr>
          <p:cNvPr id="9" name="Platshållare för text 8"/>
          <p:cNvSpPr>
            <a:spLocks noGrp="1"/>
          </p:cNvSpPr>
          <p:nvPr>
            <p:ph type="body" sz="quarter" idx="10"/>
          </p:nvPr>
        </p:nvSpPr>
        <p:spPr>
          <a:xfrm>
            <a:off x="986371" y="1375834"/>
            <a:ext cx="9374718" cy="3953933"/>
          </a:xfrm>
        </p:spPr>
        <p:txBody>
          <a:bodyPr/>
          <a:lstStyle>
            <a:lvl1pPr marL="0" indent="0">
              <a:buNone/>
              <a:defRPr/>
            </a:lvl1pPr>
            <a:lvl2pPr marL="457178" indent="0">
              <a:buNone/>
              <a:defRPr/>
            </a:lvl2pPr>
            <a:lvl3pPr marL="914354" indent="0">
              <a:buNone/>
              <a:defRPr/>
            </a:lvl3pPr>
            <a:lvl4pPr marL="1371532" indent="0">
              <a:buNone/>
              <a:defRPr/>
            </a:lvl4pPr>
            <a:lvl5pPr marL="1828709"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175815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963085" y="2155080"/>
            <a:ext cx="9601844" cy="1362075"/>
          </a:xfrm>
        </p:spPr>
        <p:txBody>
          <a:bodyPr anchor="t"/>
          <a:lstStyle>
            <a:lvl1pPr algn="l">
              <a:defRPr sz="5333" b="1" cap="none"/>
            </a:lvl1pPr>
          </a:lstStyle>
          <a:p>
            <a:r>
              <a:rPr lang="sv-SE"/>
              <a:t>Klicka här för att ändra format</a:t>
            </a:r>
          </a:p>
        </p:txBody>
      </p:sp>
      <p:sp>
        <p:nvSpPr>
          <p:cNvPr id="3" name="Platshållare för text 2"/>
          <p:cNvSpPr>
            <a:spLocks noGrp="1"/>
          </p:cNvSpPr>
          <p:nvPr>
            <p:ph type="body" idx="1"/>
          </p:nvPr>
        </p:nvSpPr>
        <p:spPr>
          <a:xfrm>
            <a:off x="963085" y="3659502"/>
            <a:ext cx="9601844" cy="461673"/>
          </a:xfrm>
        </p:spPr>
        <p:txBody>
          <a:bodyPr anchor="b"/>
          <a:lstStyle>
            <a:lvl1pPr marL="0" indent="0">
              <a:buNone/>
              <a:defRPr sz="2667">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16517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9" name="Platshållare för text 8"/>
          <p:cNvSpPr>
            <a:spLocks noGrp="1"/>
          </p:cNvSpPr>
          <p:nvPr>
            <p:ph type="body" sz="quarter" idx="10"/>
          </p:nvPr>
        </p:nvSpPr>
        <p:spPr>
          <a:xfrm>
            <a:off x="986367" y="1375834"/>
            <a:ext cx="9374717" cy="3953933"/>
          </a:xfrm>
        </p:spPr>
        <p:txBody>
          <a:bodyPr/>
          <a:lstStyle>
            <a:lvl1pPr marL="0" indent="0">
              <a:buNone/>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1886305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594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3" name="Platshållare för innehåll 2"/>
          <p:cNvSpPr>
            <a:spLocks noGrp="1"/>
          </p:cNvSpPr>
          <p:nvPr>
            <p:ph idx="1"/>
          </p:nvPr>
        </p:nvSpPr>
        <p:spPr>
          <a:xfrm>
            <a:off x="986891" y="1360951"/>
            <a:ext cx="9536484" cy="4051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274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15882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77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1652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BD4667A-E016-40AE-B08B-7512F6C54AD4}" type="datetimeFigureOut">
              <a:rPr lang="sv-SE" smtClean="0"/>
              <a:t>2019-12-01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4234756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4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7" name="Rektangel 6"/>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85639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2690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680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563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569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3663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62938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963085" y="2155080"/>
            <a:ext cx="9601844" cy="1362075"/>
          </a:xfrm>
        </p:spPr>
        <p:txBody>
          <a:bodyPr anchor="t"/>
          <a:lstStyle>
            <a:lvl1pPr algn="l">
              <a:defRPr sz="5333" b="1" cap="none"/>
            </a:lvl1pPr>
          </a:lstStyle>
          <a:p>
            <a:r>
              <a:rPr lang="sv-SE"/>
              <a:t>Klicka här för att ändra format</a:t>
            </a:r>
          </a:p>
        </p:txBody>
      </p:sp>
      <p:sp>
        <p:nvSpPr>
          <p:cNvPr id="3" name="Platshållare för text 2"/>
          <p:cNvSpPr>
            <a:spLocks noGrp="1"/>
          </p:cNvSpPr>
          <p:nvPr>
            <p:ph type="body" idx="1"/>
          </p:nvPr>
        </p:nvSpPr>
        <p:spPr>
          <a:xfrm>
            <a:off x="963085" y="3659502"/>
            <a:ext cx="9601844" cy="461673"/>
          </a:xfrm>
        </p:spPr>
        <p:txBody>
          <a:bodyPr anchor="b"/>
          <a:lstStyle>
            <a:lvl1pPr marL="0" indent="0">
              <a:buNone/>
              <a:defRPr sz="2667">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65263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9" name="Platshållare för text 8"/>
          <p:cNvSpPr>
            <a:spLocks noGrp="1"/>
          </p:cNvSpPr>
          <p:nvPr>
            <p:ph type="body" sz="quarter" idx="10"/>
          </p:nvPr>
        </p:nvSpPr>
        <p:spPr>
          <a:xfrm>
            <a:off x="986367" y="1375834"/>
            <a:ext cx="9374717" cy="3953933"/>
          </a:xfrm>
        </p:spPr>
        <p:txBody>
          <a:bodyPr/>
          <a:lstStyle>
            <a:lvl1pPr marL="0" indent="0">
              <a:buNone/>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280960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BD4667A-E016-40AE-B08B-7512F6C54AD4}" type="datetimeFigureOut">
              <a:rPr lang="sv-SE" smtClean="0"/>
              <a:t>2019-12-01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4292096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8051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3" name="Platshållare för innehåll 2"/>
          <p:cNvSpPr>
            <a:spLocks noGrp="1"/>
          </p:cNvSpPr>
          <p:nvPr>
            <p:ph idx="1"/>
          </p:nvPr>
        </p:nvSpPr>
        <p:spPr>
          <a:xfrm>
            <a:off x="986891" y="1360951"/>
            <a:ext cx="9536484" cy="4051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8230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85872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1890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57837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4511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7" name="Rektangel 6"/>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5716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991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54775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618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BD4667A-E016-40AE-B08B-7512F6C54AD4}" type="datetimeFigureOut">
              <a:rPr lang="sv-SE" smtClean="0"/>
              <a:t>2019-12-01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3124888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91741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55618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41229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963085" y="2155080"/>
            <a:ext cx="9601844" cy="1362075"/>
          </a:xfrm>
        </p:spPr>
        <p:txBody>
          <a:bodyPr anchor="t"/>
          <a:lstStyle>
            <a:lvl1pPr algn="l">
              <a:defRPr sz="5333" b="1" cap="none"/>
            </a:lvl1pPr>
          </a:lstStyle>
          <a:p>
            <a:r>
              <a:rPr lang="sv-SE"/>
              <a:t>Klicka här för att ändra format</a:t>
            </a:r>
          </a:p>
        </p:txBody>
      </p:sp>
      <p:sp>
        <p:nvSpPr>
          <p:cNvPr id="3" name="Platshållare för text 2"/>
          <p:cNvSpPr>
            <a:spLocks noGrp="1"/>
          </p:cNvSpPr>
          <p:nvPr>
            <p:ph type="body" idx="1"/>
          </p:nvPr>
        </p:nvSpPr>
        <p:spPr>
          <a:xfrm>
            <a:off x="963085" y="3659502"/>
            <a:ext cx="9601844" cy="461673"/>
          </a:xfrm>
        </p:spPr>
        <p:txBody>
          <a:bodyPr anchor="b"/>
          <a:lstStyle>
            <a:lvl1pPr marL="0" indent="0">
              <a:buNone/>
              <a:defRPr sz="2667">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048790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9" name="Platshållare för text 8"/>
          <p:cNvSpPr>
            <a:spLocks noGrp="1"/>
          </p:cNvSpPr>
          <p:nvPr>
            <p:ph type="body" sz="quarter" idx="10"/>
          </p:nvPr>
        </p:nvSpPr>
        <p:spPr>
          <a:xfrm>
            <a:off x="986367" y="1375834"/>
            <a:ext cx="9374717" cy="3953933"/>
          </a:xfrm>
        </p:spPr>
        <p:txBody>
          <a:bodyPr/>
          <a:lstStyle>
            <a:lvl1pPr marL="0" indent="0">
              <a:buNone/>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1273185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0047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3" name="Platshållare för innehåll 2"/>
          <p:cNvSpPr>
            <a:spLocks noGrp="1"/>
          </p:cNvSpPr>
          <p:nvPr>
            <p:ph idx="1"/>
          </p:nvPr>
        </p:nvSpPr>
        <p:spPr>
          <a:xfrm>
            <a:off x="986891" y="1360951"/>
            <a:ext cx="9536484" cy="4051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2480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9917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65886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8103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BD4667A-E016-40AE-B08B-7512F6C54AD4}" type="datetimeFigureOut">
              <a:rPr lang="sv-SE" smtClean="0"/>
              <a:t>2019-12-01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2132964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47618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7" name="Rektangel 6"/>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0742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06785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9331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0357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7704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922243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11149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963085" y="2155080"/>
            <a:ext cx="9601844" cy="1362075"/>
          </a:xfrm>
        </p:spPr>
        <p:txBody>
          <a:bodyPr anchor="t"/>
          <a:lstStyle>
            <a:lvl1pPr algn="l">
              <a:defRPr sz="5333" b="1" cap="none"/>
            </a:lvl1pPr>
          </a:lstStyle>
          <a:p>
            <a:r>
              <a:rPr lang="sv-SE"/>
              <a:t>Klicka här för att ändra format</a:t>
            </a:r>
          </a:p>
        </p:txBody>
      </p:sp>
      <p:sp>
        <p:nvSpPr>
          <p:cNvPr id="3" name="Platshållare för text 2"/>
          <p:cNvSpPr>
            <a:spLocks noGrp="1"/>
          </p:cNvSpPr>
          <p:nvPr>
            <p:ph type="body" idx="1"/>
          </p:nvPr>
        </p:nvSpPr>
        <p:spPr>
          <a:xfrm>
            <a:off x="963085" y="3659502"/>
            <a:ext cx="9601844" cy="461673"/>
          </a:xfrm>
        </p:spPr>
        <p:txBody>
          <a:bodyPr anchor="b"/>
          <a:lstStyle>
            <a:lvl1pPr marL="0" indent="0">
              <a:buNone/>
              <a:defRPr sz="2667">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844674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9" name="Platshållare för text 8"/>
          <p:cNvSpPr>
            <a:spLocks noGrp="1"/>
          </p:cNvSpPr>
          <p:nvPr>
            <p:ph type="body" sz="quarter" idx="10"/>
          </p:nvPr>
        </p:nvSpPr>
        <p:spPr>
          <a:xfrm>
            <a:off x="986367" y="1375834"/>
            <a:ext cx="9374717" cy="3953933"/>
          </a:xfrm>
        </p:spPr>
        <p:txBody>
          <a:bodyPr/>
          <a:lstStyle>
            <a:lvl1pPr marL="0" indent="0">
              <a:buNone/>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349784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BD4667A-E016-40AE-B08B-7512F6C54AD4}" type="datetimeFigureOut">
              <a:rPr lang="sv-SE" smtClean="0"/>
              <a:t>2019-12-01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26023664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487793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a:xfrm>
            <a:off x="479190" y="93500"/>
            <a:ext cx="10538721" cy="685671"/>
          </a:xfrm>
        </p:spPr>
        <p:txBody>
          <a:bodyPr>
            <a:normAutofit/>
          </a:bodyPr>
          <a:lstStyle>
            <a:lvl1pPr>
              <a:defRPr sz="3200"/>
            </a:lvl1pPr>
          </a:lstStyle>
          <a:p>
            <a:r>
              <a:rPr lang="sv-SE"/>
              <a:t>Klicka här för att ändra format</a:t>
            </a:r>
          </a:p>
        </p:txBody>
      </p:sp>
      <p:sp>
        <p:nvSpPr>
          <p:cNvPr id="3" name="Platshållare för innehåll 2"/>
          <p:cNvSpPr>
            <a:spLocks noGrp="1"/>
          </p:cNvSpPr>
          <p:nvPr>
            <p:ph idx="1"/>
          </p:nvPr>
        </p:nvSpPr>
        <p:spPr>
          <a:xfrm>
            <a:off x="986891" y="1360951"/>
            <a:ext cx="9536484" cy="4051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68399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238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568812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30714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54721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7" name="Rektangel 6"/>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10375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a:t>Klicka här för att ändra format</a:t>
            </a:r>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8" y="488281"/>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1565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7" name="Platshållare för innehåll 9"/>
          <p:cNvSpPr>
            <a:spLocks noGrp="1"/>
          </p:cNvSpPr>
          <p:nvPr>
            <p:ph sz="quarter" idx="12"/>
          </p:nvPr>
        </p:nvSpPr>
        <p:spPr>
          <a:xfrm>
            <a:off x="6822018" y="883061"/>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6" y="1360952"/>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78973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a:t>Klicka här för att ändra format</a:t>
            </a:r>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1643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BD4667A-E016-40AE-B08B-7512F6C54AD4}" type="datetimeFigureOut">
              <a:rPr lang="sv-SE" smtClean="0"/>
              <a:t>2019-12-01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9437826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2" name="Rubrik 1"/>
          <p:cNvSpPr>
            <a:spLocks noGrp="1"/>
          </p:cNvSpPr>
          <p:nvPr>
            <p:ph type="title"/>
          </p:nvPr>
        </p:nvSpPr>
        <p:spPr/>
        <p:txBody>
          <a:bodyPr/>
          <a:lstStyle/>
          <a:p>
            <a:r>
              <a:rPr lang="sv-SE"/>
              <a:t>Klicka här för att ändra format</a:t>
            </a:r>
          </a:p>
        </p:txBody>
      </p:sp>
      <p:sp>
        <p:nvSpPr>
          <p:cNvPr id="5" name="Platshållare för innehåll 4"/>
          <p:cNvSpPr>
            <a:spLocks noGrp="1"/>
          </p:cNvSpPr>
          <p:nvPr>
            <p:ph sz="quarter" idx="10"/>
          </p:nvPr>
        </p:nvSpPr>
        <p:spPr>
          <a:xfrm>
            <a:off x="478367" y="883062"/>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638680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5892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sv-SE">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9381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BD4667A-E016-40AE-B08B-7512F6C54AD4}" type="datetimeFigureOut">
              <a:rPr lang="sv-SE" smtClean="0"/>
              <a:t>2019-12-01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292025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BD4667A-E016-40AE-B08B-7512F6C54AD4}" type="datetimeFigureOut">
              <a:rPr lang="sv-SE" smtClean="0"/>
              <a:t>2019-12-01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8455AEB-C81D-4C44-A0FA-D1852EA38FB2}" type="slidenum">
              <a:rPr lang="sv-SE" smtClean="0"/>
              <a:t>‹#›</a:t>
            </a:fld>
            <a:endParaRPr lang="sv-SE"/>
          </a:p>
        </p:txBody>
      </p:sp>
    </p:spTree>
    <p:extLst>
      <p:ext uri="{BB962C8B-B14F-4D97-AF65-F5344CB8AC3E}">
        <p14:creationId xmlns:p14="http://schemas.microsoft.com/office/powerpoint/2010/main" val="108587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4667A-E016-40AE-B08B-7512F6C54AD4}" type="datetimeFigureOut">
              <a:rPr lang="sv-SE" smtClean="0"/>
              <a:t>2019-12-01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55AEB-C81D-4C44-A0FA-D1852EA38FB2}" type="slidenum">
              <a:rPr lang="sv-SE" smtClean="0"/>
              <a:t>‹#›</a:t>
            </a:fld>
            <a:endParaRPr lang="sv-SE"/>
          </a:p>
        </p:txBody>
      </p:sp>
    </p:spTree>
    <p:extLst>
      <p:ext uri="{BB962C8B-B14F-4D97-AF65-F5344CB8AC3E}">
        <p14:creationId xmlns:p14="http://schemas.microsoft.com/office/powerpoint/2010/main" val="3008939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Bildobjekt 8"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478367" y="93133"/>
            <a:ext cx="10538884"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8" name="Platshållare för text 2"/>
          <p:cNvSpPr>
            <a:spLocks noGrp="1"/>
          </p:cNvSpPr>
          <p:nvPr>
            <p:ph type="body" idx="1"/>
          </p:nvPr>
        </p:nvSpPr>
        <p:spPr bwMode="auto">
          <a:xfrm>
            <a:off x="988485" y="1367367"/>
            <a:ext cx="9552516" cy="40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9" name="textruta 7"/>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pic>
        <p:nvPicPr>
          <p:cNvPr id="1030" name="Bildobjekt 5"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ruta 6"/>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spTree>
    <p:extLst>
      <p:ext uri="{BB962C8B-B14F-4D97-AF65-F5344CB8AC3E}">
        <p14:creationId xmlns:p14="http://schemas.microsoft.com/office/powerpoint/2010/main" val="417621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09585" rtl="0" eaLnBrk="1" fontAlgn="base" hangingPunct="1">
        <a:spcBef>
          <a:spcPct val="0"/>
        </a:spcBef>
        <a:spcAft>
          <a:spcPct val="0"/>
        </a:spcAft>
        <a:defRPr sz="3200" b="1" kern="1200">
          <a:solidFill>
            <a:schemeClr val="accent1"/>
          </a:solidFill>
          <a:latin typeface="+mj-lt"/>
          <a:ea typeface="ＭＳ Ｐゴシック" charset="0"/>
          <a:cs typeface="ＭＳ Ｐゴシック" charset="0"/>
        </a:defRPr>
      </a:lvl1pPr>
      <a:lvl2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2pPr>
      <a:lvl3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3pPr>
      <a:lvl4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4pPr>
      <a:lvl5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5pPr>
      <a:lvl6pPr marL="609585"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6pPr>
      <a:lvl7pPr marL="1219170"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7pPr>
      <a:lvl8pPr marL="1828754"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8pPr>
      <a:lvl9pPr marL="2438339"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9pPr>
    </p:titleStyle>
    <p:bodyStyle>
      <a:lvl1pPr marL="457189" indent="-457189" algn="l" defTabSz="609585" rtl="0" eaLnBrk="1" fontAlgn="base" hangingPunct="1">
        <a:lnSpc>
          <a:spcPct val="110000"/>
        </a:lnSpc>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ＭＳ Ｐゴシック" charset="0"/>
        </a:defRPr>
      </a:lvl1pPr>
      <a:lvl2pPr marL="990575" indent="-380990" algn="l" defTabSz="609585" rtl="0" eaLnBrk="1" fontAlgn="base" hangingPunct="1">
        <a:lnSpc>
          <a:spcPct val="110000"/>
        </a:lnSpc>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2pPr>
      <a:lvl3pPr marL="1523962" indent="-304792" algn="l" defTabSz="609585" rtl="0" eaLnBrk="1" fontAlgn="base" hangingPunct="1">
        <a:lnSpc>
          <a:spcPct val="110000"/>
        </a:lnSpc>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3pPr>
      <a:lvl4pPr marL="2133547"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4pPr>
      <a:lvl5pPr marL="2743131"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Bildobjekt 8"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478367" y="93133"/>
            <a:ext cx="10538884"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8" name="Platshållare för text 2"/>
          <p:cNvSpPr>
            <a:spLocks noGrp="1"/>
          </p:cNvSpPr>
          <p:nvPr>
            <p:ph type="body" idx="1"/>
          </p:nvPr>
        </p:nvSpPr>
        <p:spPr bwMode="auto">
          <a:xfrm>
            <a:off x="988485" y="1367367"/>
            <a:ext cx="9552516" cy="40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9" name="textruta 7"/>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pic>
        <p:nvPicPr>
          <p:cNvPr id="1030" name="Bildobjekt 5"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ruta 6"/>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spTree>
    <p:extLst>
      <p:ext uri="{BB962C8B-B14F-4D97-AF65-F5344CB8AC3E}">
        <p14:creationId xmlns:p14="http://schemas.microsoft.com/office/powerpoint/2010/main" val="22533776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609585" rtl="0" eaLnBrk="1" fontAlgn="base" hangingPunct="1">
        <a:spcBef>
          <a:spcPct val="0"/>
        </a:spcBef>
        <a:spcAft>
          <a:spcPct val="0"/>
        </a:spcAft>
        <a:defRPr sz="3200" b="1" kern="1200">
          <a:solidFill>
            <a:schemeClr val="accent1"/>
          </a:solidFill>
          <a:latin typeface="+mj-lt"/>
          <a:ea typeface="ＭＳ Ｐゴシック" charset="0"/>
          <a:cs typeface="ＭＳ Ｐゴシック" charset="0"/>
        </a:defRPr>
      </a:lvl1pPr>
      <a:lvl2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2pPr>
      <a:lvl3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3pPr>
      <a:lvl4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4pPr>
      <a:lvl5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5pPr>
      <a:lvl6pPr marL="609585"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6pPr>
      <a:lvl7pPr marL="1219170"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7pPr>
      <a:lvl8pPr marL="1828754"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8pPr>
      <a:lvl9pPr marL="2438339"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9pPr>
    </p:titleStyle>
    <p:bodyStyle>
      <a:lvl1pPr marL="457189" indent="-457189" algn="l" defTabSz="609585" rtl="0" eaLnBrk="1" fontAlgn="base" hangingPunct="1">
        <a:lnSpc>
          <a:spcPct val="110000"/>
        </a:lnSpc>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ＭＳ Ｐゴシック" charset="0"/>
        </a:defRPr>
      </a:lvl1pPr>
      <a:lvl2pPr marL="990575" indent="-380990" algn="l" defTabSz="609585" rtl="0" eaLnBrk="1" fontAlgn="base" hangingPunct="1">
        <a:lnSpc>
          <a:spcPct val="110000"/>
        </a:lnSpc>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2pPr>
      <a:lvl3pPr marL="1523962" indent="-304792" algn="l" defTabSz="609585" rtl="0" eaLnBrk="1" fontAlgn="base" hangingPunct="1">
        <a:lnSpc>
          <a:spcPct val="110000"/>
        </a:lnSpc>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3pPr>
      <a:lvl4pPr marL="2133547"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4pPr>
      <a:lvl5pPr marL="2743131"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Bildobjekt 8"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478367" y="93133"/>
            <a:ext cx="10538884"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8" name="Platshållare för text 2"/>
          <p:cNvSpPr>
            <a:spLocks noGrp="1"/>
          </p:cNvSpPr>
          <p:nvPr>
            <p:ph type="body" idx="1"/>
          </p:nvPr>
        </p:nvSpPr>
        <p:spPr bwMode="auto">
          <a:xfrm>
            <a:off x="988485" y="1367367"/>
            <a:ext cx="9552516" cy="40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9" name="textruta 7"/>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pic>
        <p:nvPicPr>
          <p:cNvPr id="1030" name="Bildobjekt 5"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ruta 6"/>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spTree>
    <p:extLst>
      <p:ext uri="{BB962C8B-B14F-4D97-AF65-F5344CB8AC3E}">
        <p14:creationId xmlns:p14="http://schemas.microsoft.com/office/powerpoint/2010/main" val="23672338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609585" rtl="0" eaLnBrk="1" fontAlgn="base" hangingPunct="1">
        <a:spcBef>
          <a:spcPct val="0"/>
        </a:spcBef>
        <a:spcAft>
          <a:spcPct val="0"/>
        </a:spcAft>
        <a:defRPr sz="3200" b="1" kern="1200">
          <a:solidFill>
            <a:schemeClr val="accent1"/>
          </a:solidFill>
          <a:latin typeface="+mj-lt"/>
          <a:ea typeface="ＭＳ Ｐゴシック" charset="0"/>
          <a:cs typeface="ＭＳ Ｐゴシック" charset="0"/>
        </a:defRPr>
      </a:lvl1pPr>
      <a:lvl2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2pPr>
      <a:lvl3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3pPr>
      <a:lvl4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4pPr>
      <a:lvl5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5pPr>
      <a:lvl6pPr marL="609585"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6pPr>
      <a:lvl7pPr marL="1219170"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7pPr>
      <a:lvl8pPr marL="1828754"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8pPr>
      <a:lvl9pPr marL="2438339"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9pPr>
    </p:titleStyle>
    <p:bodyStyle>
      <a:lvl1pPr marL="457189" indent="-457189" algn="l" defTabSz="609585" rtl="0" eaLnBrk="1" fontAlgn="base" hangingPunct="1">
        <a:lnSpc>
          <a:spcPct val="110000"/>
        </a:lnSpc>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ＭＳ Ｐゴシック" charset="0"/>
        </a:defRPr>
      </a:lvl1pPr>
      <a:lvl2pPr marL="990575" indent="-380990" algn="l" defTabSz="609585" rtl="0" eaLnBrk="1" fontAlgn="base" hangingPunct="1">
        <a:lnSpc>
          <a:spcPct val="110000"/>
        </a:lnSpc>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2pPr>
      <a:lvl3pPr marL="1523962" indent="-304792" algn="l" defTabSz="609585" rtl="0" eaLnBrk="1" fontAlgn="base" hangingPunct="1">
        <a:lnSpc>
          <a:spcPct val="110000"/>
        </a:lnSpc>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3pPr>
      <a:lvl4pPr marL="2133547"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4pPr>
      <a:lvl5pPr marL="2743131"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Bildobjekt 8"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478367" y="93133"/>
            <a:ext cx="10538884"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8" name="Platshållare för text 2"/>
          <p:cNvSpPr>
            <a:spLocks noGrp="1"/>
          </p:cNvSpPr>
          <p:nvPr>
            <p:ph type="body" idx="1"/>
          </p:nvPr>
        </p:nvSpPr>
        <p:spPr bwMode="auto">
          <a:xfrm>
            <a:off x="988485" y="1367367"/>
            <a:ext cx="9552516" cy="40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9" name="textruta 7"/>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pic>
        <p:nvPicPr>
          <p:cNvPr id="1030" name="Bildobjekt 5" descr="element.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894917"/>
            <a:ext cx="121920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ruta 6"/>
          <p:cNvSpPr txBox="1">
            <a:spLocks noChangeArrowheads="1"/>
          </p:cNvSpPr>
          <p:nvPr/>
        </p:nvSpPr>
        <p:spPr bwMode="auto">
          <a:xfrm>
            <a:off x="478368" y="6461497"/>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defTabSz="609585" fontAlgn="base">
              <a:spcBef>
                <a:spcPct val="0"/>
              </a:spcBef>
              <a:spcAft>
                <a:spcPct val="0"/>
              </a:spcAft>
              <a:defRPr/>
            </a:pPr>
            <a:r>
              <a:rPr lang="sv-SE" sz="1600" b="1">
                <a:solidFill>
                  <a:prstClr val="white"/>
                </a:solidFill>
              </a:rPr>
              <a:t>orebro.se</a:t>
            </a:r>
          </a:p>
        </p:txBody>
      </p:sp>
    </p:spTree>
    <p:extLst>
      <p:ext uri="{BB962C8B-B14F-4D97-AF65-F5344CB8AC3E}">
        <p14:creationId xmlns:p14="http://schemas.microsoft.com/office/powerpoint/2010/main" val="29355256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l" defTabSz="609585" rtl="0" eaLnBrk="1" fontAlgn="base" hangingPunct="1">
        <a:spcBef>
          <a:spcPct val="0"/>
        </a:spcBef>
        <a:spcAft>
          <a:spcPct val="0"/>
        </a:spcAft>
        <a:defRPr sz="3200" b="1" kern="1200">
          <a:solidFill>
            <a:schemeClr val="accent1"/>
          </a:solidFill>
          <a:latin typeface="+mj-lt"/>
          <a:ea typeface="ＭＳ Ｐゴシック" charset="0"/>
          <a:cs typeface="ＭＳ Ｐゴシック" charset="0"/>
        </a:defRPr>
      </a:lvl1pPr>
      <a:lvl2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2pPr>
      <a:lvl3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3pPr>
      <a:lvl4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4pPr>
      <a:lvl5pPr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5pPr>
      <a:lvl6pPr marL="609585"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6pPr>
      <a:lvl7pPr marL="1219170"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7pPr>
      <a:lvl8pPr marL="1828754"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8pPr>
      <a:lvl9pPr marL="2438339" algn="l" defTabSz="609585"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9pPr>
    </p:titleStyle>
    <p:bodyStyle>
      <a:lvl1pPr marL="457189" indent="-457189" algn="l" defTabSz="609585" rtl="0" eaLnBrk="1" fontAlgn="base" hangingPunct="1">
        <a:lnSpc>
          <a:spcPct val="110000"/>
        </a:lnSpc>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ＭＳ Ｐゴシック" charset="0"/>
        </a:defRPr>
      </a:lvl1pPr>
      <a:lvl2pPr marL="990575" indent="-380990" algn="l" defTabSz="609585" rtl="0" eaLnBrk="1" fontAlgn="base" hangingPunct="1">
        <a:lnSpc>
          <a:spcPct val="110000"/>
        </a:lnSpc>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2pPr>
      <a:lvl3pPr marL="1523962" indent="-304792" algn="l" defTabSz="609585" rtl="0" eaLnBrk="1" fontAlgn="base" hangingPunct="1">
        <a:lnSpc>
          <a:spcPct val="110000"/>
        </a:lnSpc>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3pPr>
      <a:lvl4pPr marL="2133547"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4pPr>
      <a:lvl5pPr marL="2743131" indent="-304792" algn="l" defTabSz="609585"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F5JOeoHc4O8"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Ni vuxna…..</a:t>
            </a:r>
          </a:p>
        </p:txBody>
      </p:sp>
      <p:sp>
        <p:nvSpPr>
          <p:cNvPr id="3" name="Platshållare för text 2"/>
          <p:cNvSpPr>
            <a:spLocks noGrp="1"/>
          </p:cNvSpPr>
          <p:nvPr>
            <p:ph type="body" sz="quarter" idx="10"/>
          </p:nvPr>
        </p:nvSpPr>
        <p:spPr/>
        <p:txBody>
          <a:bodyPr/>
          <a:lstStyle/>
          <a:p>
            <a:r>
              <a:rPr lang="sv-SE">
                <a:hlinkClick r:id="rId2"/>
              </a:rPr>
              <a:t>https://www.youtube.com/watch?v=F5JOeoHc4O8</a:t>
            </a:r>
            <a:endParaRPr lang="sv-SE"/>
          </a:p>
          <a:p>
            <a:endParaRPr lang="sv-SE"/>
          </a:p>
        </p:txBody>
      </p:sp>
    </p:spTree>
    <p:extLst>
      <p:ext uri="{BB962C8B-B14F-4D97-AF65-F5344CB8AC3E}">
        <p14:creationId xmlns:p14="http://schemas.microsoft.com/office/powerpoint/2010/main" val="285353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t>Diskutera: Hur tänker du att de olika perspektiven berör dig utifrån din specifika barnrättskompetens? </a:t>
            </a:r>
          </a:p>
        </p:txBody>
      </p:sp>
      <p:sp>
        <p:nvSpPr>
          <p:cNvPr id="3" name="Platshållare för innehåll 2"/>
          <p:cNvSpPr>
            <a:spLocks noGrp="1"/>
          </p:cNvSpPr>
          <p:nvPr>
            <p:ph idx="1"/>
          </p:nvPr>
        </p:nvSpPr>
        <p:spPr>
          <a:xfrm>
            <a:off x="754879" y="1128939"/>
            <a:ext cx="10531820" cy="4766894"/>
          </a:xfrm>
        </p:spPr>
        <p:txBody>
          <a:bodyPr/>
          <a:lstStyle/>
          <a:p>
            <a:pPr>
              <a:lnSpc>
                <a:spcPct val="150000"/>
              </a:lnSpc>
            </a:pPr>
            <a:r>
              <a:rPr lang="sv-SE"/>
              <a:t>Barn – Varje människa under 18 år</a:t>
            </a:r>
          </a:p>
          <a:p>
            <a:pPr>
              <a:lnSpc>
                <a:spcPct val="150000"/>
              </a:lnSpc>
            </a:pPr>
            <a:endParaRPr lang="sv-SE"/>
          </a:p>
          <a:p>
            <a:pPr>
              <a:lnSpc>
                <a:spcPct val="150000"/>
              </a:lnSpc>
            </a:pPr>
            <a:r>
              <a:rPr lang="sv-SE"/>
              <a:t>Barnsyn – Präglar vårt tänkande och handlande ex delaktighet/inflytande (</a:t>
            </a:r>
            <a:r>
              <a:rPr lang="sv-SE" err="1"/>
              <a:t>Shier</a:t>
            </a:r>
            <a:r>
              <a:rPr lang="sv-SE"/>
              <a:t>)</a:t>
            </a:r>
          </a:p>
          <a:p>
            <a:pPr>
              <a:lnSpc>
                <a:spcPct val="150000"/>
              </a:lnSpc>
            </a:pPr>
            <a:r>
              <a:rPr lang="sv-SE"/>
              <a:t>Barnperspektiv – Hur vuxna ser på barnets situation, färskvara/utbildning</a:t>
            </a:r>
          </a:p>
          <a:p>
            <a:pPr>
              <a:lnSpc>
                <a:spcPct val="150000"/>
              </a:lnSpc>
            </a:pPr>
            <a:r>
              <a:rPr lang="sv-SE"/>
              <a:t>Barnkompetens – Utifrån profession ha kompetens och god förmåga..</a:t>
            </a:r>
          </a:p>
          <a:p>
            <a:pPr>
              <a:lnSpc>
                <a:spcPct val="150000"/>
              </a:lnSpc>
            </a:pPr>
            <a:r>
              <a:rPr lang="sv-SE"/>
              <a:t>Barnets perspektiv – VIKTIGAST. Våra frågor lyfter fram barnets eget perspektiv</a:t>
            </a:r>
          </a:p>
          <a:p>
            <a:pPr>
              <a:lnSpc>
                <a:spcPct val="150000"/>
              </a:lnSpc>
            </a:pPr>
            <a:r>
              <a:rPr lang="sv-SE"/>
              <a:t>Barns perspektiv -BK utgår från </a:t>
            </a:r>
            <a:r>
              <a:rPr lang="sv-SE" u="sng"/>
              <a:t>barnet</a:t>
            </a:r>
            <a:r>
              <a:rPr lang="sv-SE"/>
              <a:t> men många barn kan tycka lika i en fråga</a:t>
            </a:r>
          </a:p>
          <a:p>
            <a:pPr>
              <a:lnSpc>
                <a:spcPct val="150000"/>
              </a:lnSpc>
            </a:pPr>
            <a:r>
              <a:rPr lang="sv-SE"/>
              <a:t>Barnrättsperspektiv – Säkerställa barnets rättigheter i åtgärder och beslut som rör dem</a:t>
            </a:r>
          </a:p>
          <a:p>
            <a:pPr>
              <a:lnSpc>
                <a:spcPct val="150000"/>
              </a:lnSpc>
            </a:pPr>
            <a:r>
              <a:rPr lang="sv-SE"/>
              <a:t>Barnrättskompetens – Yrkets eget barnrättsuppdrag, Respektera, vakta, utbilda</a:t>
            </a:r>
          </a:p>
          <a:p>
            <a:endParaRPr lang="sv-SE"/>
          </a:p>
        </p:txBody>
      </p:sp>
    </p:spTree>
    <p:extLst>
      <p:ext uri="{BB962C8B-B14F-4D97-AF65-F5344CB8AC3E}">
        <p14:creationId xmlns:p14="http://schemas.microsoft.com/office/powerpoint/2010/main" val="237258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Vad vet elever i Örebro kommun?</a:t>
            </a:r>
          </a:p>
        </p:txBody>
      </p:sp>
      <p:sp>
        <p:nvSpPr>
          <p:cNvPr id="3" name="Platshållare för innehåll 2"/>
          <p:cNvSpPr>
            <a:spLocks noGrp="1"/>
          </p:cNvSpPr>
          <p:nvPr>
            <p:ph idx="1"/>
          </p:nvPr>
        </p:nvSpPr>
        <p:spPr/>
        <p:txBody>
          <a:bodyPr/>
          <a:lstStyle/>
          <a:p>
            <a:endParaRPr lang="sv-SE"/>
          </a:p>
          <a:p>
            <a:r>
              <a:rPr lang="sv-SE"/>
              <a:t>Årskurs 5: Har du hört talas om Barnkonventionen? 60% (sjunker sedan…)</a:t>
            </a:r>
          </a:p>
          <a:p>
            <a:r>
              <a:rPr lang="sv-SE"/>
              <a:t>Årskurs 5: Vet du vad Barnkonventionen handlar om? 71% </a:t>
            </a:r>
          </a:p>
          <a:p>
            <a:endParaRPr lang="sv-SE"/>
          </a:p>
          <a:p>
            <a:pPr marL="0" indent="0">
              <a:buNone/>
            </a:pPr>
            <a:r>
              <a:rPr lang="sv-SE"/>
              <a:t>Vid granskningen skolor emellan blir det också tydligt att det finns en stor spridning av resultatet, där det finns elevgrupper där 100 procent av eleverna anger att de känner till barnkonventionen och andra grupper där motsvarande siffra är under 20 procent. Resultaten visar inte några stora skillnader mellan flickor och pojkar. </a:t>
            </a:r>
          </a:p>
          <a:p>
            <a:pPr marL="0" indent="0">
              <a:buNone/>
            </a:pPr>
            <a:endParaRPr lang="sv-SE"/>
          </a:p>
          <a:p>
            <a:pPr marL="0" indent="0">
              <a:buNone/>
            </a:pPr>
            <a:r>
              <a:rPr lang="sv-SE"/>
              <a:t>Viktigt att vi i våra frågor funderar innan: Vad vill vi veta något om?</a:t>
            </a:r>
          </a:p>
        </p:txBody>
      </p:sp>
    </p:spTree>
    <p:extLst>
      <p:ext uri="{BB962C8B-B14F-4D97-AF65-F5344CB8AC3E}">
        <p14:creationId xmlns:p14="http://schemas.microsoft.com/office/powerpoint/2010/main" val="236068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190" y="545690"/>
            <a:ext cx="10538721" cy="233481"/>
          </a:xfrm>
        </p:spPr>
        <p:txBody>
          <a:bodyPr>
            <a:normAutofit fontScale="90000"/>
          </a:bodyPr>
          <a:lstStyle/>
          <a:p>
            <a:pPr marL="457189" lvl="0" indent="-457189">
              <a:lnSpc>
                <a:spcPct val="110000"/>
              </a:lnSpc>
              <a:spcBef>
                <a:spcPct val="20000"/>
              </a:spcBef>
              <a:buFontTx/>
              <a:buChar char="-"/>
            </a:pPr>
            <a:r>
              <a:rPr lang="sv-SE" sz="3600"/>
              <a:t>Artikel 12, Kritik</a:t>
            </a:r>
            <a:r>
              <a:rPr lang="sv-SE" i="1"/>
              <a:t> </a:t>
            </a:r>
            <a:r>
              <a:rPr lang="sv-SE" sz="1400" b="0">
                <a:solidFill>
                  <a:prstClr val="black"/>
                </a:solidFill>
              </a:rPr>
              <a:t>(SOU 2016 mm)</a:t>
            </a:r>
            <a:br>
              <a:rPr lang="sv-SE" sz="1400" b="0">
                <a:solidFill>
                  <a:prstClr val="black"/>
                </a:solidFill>
              </a:rPr>
            </a:br>
            <a:endParaRPr lang="sv-SE" i="1"/>
          </a:p>
        </p:txBody>
      </p:sp>
      <p:sp>
        <p:nvSpPr>
          <p:cNvPr id="3" name="Platshållare för innehåll 2"/>
          <p:cNvSpPr>
            <a:spLocks noGrp="1"/>
          </p:cNvSpPr>
          <p:nvPr>
            <p:ph idx="1"/>
          </p:nvPr>
        </p:nvSpPr>
        <p:spPr>
          <a:xfrm>
            <a:off x="479190" y="779172"/>
            <a:ext cx="10044185" cy="5016944"/>
          </a:xfrm>
        </p:spPr>
        <p:txBody>
          <a:bodyPr/>
          <a:lstStyle/>
          <a:p>
            <a:pPr marL="0" indent="0">
              <a:buNone/>
            </a:pPr>
            <a:endParaRPr lang="sv-SE" b="1"/>
          </a:p>
          <a:p>
            <a:pPr marL="0" indent="0">
              <a:buNone/>
            </a:pPr>
            <a:r>
              <a:rPr lang="sv-SE" sz="2400"/>
              <a:t>Barns rätt att få uttrycka sina åsikter, komma till tals.</a:t>
            </a:r>
          </a:p>
          <a:p>
            <a:pPr marL="0" indent="0">
              <a:lnSpc>
                <a:spcPct val="150000"/>
              </a:lnSpc>
              <a:buNone/>
            </a:pPr>
            <a:endParaRPr lang="sv-SE" sz="2400"/>
          </a:p>
          <a:p>
            <a:pPr>
              <a:lnSpc>
                <a:spcPct val="150000"/>
              </a:lnSpc>
            </a:pPr>
            <a:r>
              <a:rPr lang="sv-SE" sz="2000"/>
              <a:t>Bedöms istället utifrån generella uttalanden</a:t>
            </a:r>
          </a:p>
          <a:p>
            <a:pPr>
              <a:lnSpc>
                <a:spcPct val="150000"/>
              </a:lnSpc>
            </a:pPr>
            <a:r>
              <a:rPr lang="sv-SE" sz="2000"/>
              <a:t>Om man valt att väga mot andra intressen än barnets finns ingen motivering varför.</a:t>
            </a:r>
          </a:p>
          <a:p>
            <a:pPr>
              <a:lnSpc>
                <a:spcPct val="150000"/>
              </a:lnSpc>
            </a:pPr>
            <a:r>
              <a:rPr lang="sv-SE" sz="2000"/>
              <a:t>I de fall man pratat med barn handlar samtalen oftast om något annat (ej relevant för att få fram beslutsunderlag)</a:t>
            </a:r>
          </a:p>
          <a:p>
            <a:pPr>
              <a:lnSpc>
                <a:spcPct val="150000"/>
              </a:lnSpc>
            </a:pPr>
            <a:r>
              <a:rPr lang="sv-SE" sz="2000"/>
              <a:t>Risk att artikel 12, Rätt att komma till tals, slår över i tyngd…</a:t>
            </a:r>
          </a:p>
          <a:p>
            <a:pPr>
              <a:buFontTx/>
              <a:buChar char="-"/>
            </a:pPr>
            <a:endParaRPr lang="sv-SE" sz="1600"/>
          </a:p>
          <a:p>
            <a:pPr marL="0" indent="0">
              <a:buNone/>
            </a:pPr>
            <a:endParaRPr lang="sv-SE"/>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830" y="545689"/>
            <a:ext cx="3064301" cy="2036859"/>
          </a:xfrm>
          <a:prstGeom prst="rect">
            <a:avLst/>
          </a:prstGeom>
        </p:spPr>
      </p:pic>
    </p:spTree>
    <p:extLst>
      <p:ext uri="{BB962C8B-B14F-4D97-AF65-F5344CB8AC3E}">
        <p14:creationId xmlns:p14="http://schemas.microsoft.com/office/powerpoint/2010/main" val="38063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Diskutera</a:t>
            </a:r>
          </a:p>
        </p:txBody>
      </p:sp>
      <p:sp>
        <p:nvSpPr>
          <p:cNvPr id="3" name="Platshållare för innehåll 2"/>
          <p:cNvSpPr>
            <a:spLocks noGrp="1"/>
          </p:cNvSpPr>
          <p:nvPr>
            <p:ph idx="1"/>
          </p:nvPr>
        </p:nvSpPr>
        <p:spPr>
          <a:xfrm>
            <a:off x="986891" y="914400"/>
            <a:ext cx="9536484" cy="4498239"/>
          </a:xfrm>
        </p:spPr>
        <p:txBody>
          <a:bodyPr/>
          <a:lstStyle/>
          <a:p>
            <a:endParaRPr lang="sv-SE"/>
          </a:p>
          <a:p>
            <a:r>
              <a:rPr lang="sv-SE" sz="2000"/>
              <a:t>Hur gör du i din verksamhet (utifrån profession) för att ta vara på barns ”röster”?</a:t>
            </a:r>
          </a:p>
          <a:p>
            <a:r>
              <a:rPr lang="sv-SE" sz="2000"/>
              <a:t>Hur tas den informationen du får in tillvara?</a:t>
            </a:r>
          </a:p>
          <a:p>
            <a:r>
              <a:rPr lang="sv-SE" sz="2000"/>
              <a:t>Hur skulle du kunna utveckla arbetet? Diskutera exempel.</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318" y="3442572"/>
            <a:ext cx="3402463" cy="2551847"/>
          </a:xfrm>
          <a:prstGeom prst="rect">
            <a:avLst/>
          </a:prstGeom>
        </p:spPr>
      </p:pic>
    </p:spTree>
    <p:extLst>
      <p:ext uri="{BB962C8B-B14F-4D97-AF65-F5344CB8AC3E}">
        <p14:creationId xmlns:p14="http://schemas.microsoft.com/office/powerpoint/2010/main" val="11136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Hur upplever barnen?</a:t>
            </a:r>
          </a:p>
        </p:txBody>
      </p:sp>
      <p:sp>
        <p:nvSpPr>
          <p:cNvPr id="3" name="Platshållare för text 2"/>
          <p:cNvSpPr>
            <a:spLocks noGrp="1"/>
          </p:cNvSpPr>
          <p:nvPr>
            <p:ph type="body" sz="quarter" idx="10"/>
          </p:nvPr>
        </p:nvSpPr>
        <p:spPr/>
        <p:txBody>
          <a:bodyPr/>
          <a:lstStyle/>
          <a:p>
            <a:endParaRPr lang="sv-SE"/>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81" y="1025811"/>
            <a:ext cx="5738608" cy="4303956"/>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453" y="924235"/>
            <a:ext cx="3428999" cy="4571999"/>
          </a:xfrm>
          <a:prstGeom prst="rect">
            <a:avLst/>
          </a:prstGeom>
        </p:spPr>
      </p:pic>
    </p:spTree>
    <p:extLst>
      <p:ext uri="{BB962C8B-B14F-4D97-AF65-F5344CB8AC3E}">
        <p14:creationId xmlns:p14="http://schemas.microsoft.com/office/powerpoint/2010/main" val="116168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Barns inflytande – känslor – rätt att kommunicera </a:t>
            </a:r>
          </a:p>
        </p:txBody>
      </p:sp>
      <p:sp>
        <p:nvSpPr>
          <p:cNvPr id="3" name="Platshållare för text 2"/>
          <p:cNvSpPr>
            <a:spLocks noGrp="1"/>
          </p:cNvSpPr>
          <p:nvPr>
            <p:ph type="body" sz="quarter" idx="10"/>
          </p:nvPr>
        </p:nvSpPr>
        <p:spPr/>
        <p:txBody>
          <a:bodyPr/>
          <a:lstStyle/>
          <a:p>
            <a:endParaRPr lang="sv-SE"/>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90" y="995398"/>
            <a:ext cx="6358596" cy="4768948"/>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54429" y="1402318"/>
            <a:ext cx="4985175" cy="3738881"/>
          </a:xfrm>
          <a:prstGeom prst="rect">
            <a:avLst/>
          </a:prstGeom>
        </p:spPr>
      </p:pic>
    </p:spTree>
    <p:extLst>
      <p:ext uri="{BB962C8B-B14F-4D97-AF65-F5344CB8AC3E}">
        <p14:creationId xmlns:p14="http://schemas.microsoft.com/office/powerpoint/2010/main" val="219869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Artikel 12: Rätt att bli hörd – hur kan vuxna göra?</a:t>
            </a:r>
          </a:p>
        </p:txBody>
      </p:sp>
      <p:sp>
        <p:nvSpPr>
          <p:cNvPr id="3" name="Platshållare för innehåll 2"/>
          <p:cNvSpPr>
            <a:spLocks noGrp="1"/>
          </p:cNvSpPr>
          <p:nvPr>
            <p:ph idx="1"/>
          </p:nvPr>
        </p:nvSpPr>
        <p:spPr/>
        <p:txBody>
          <a:bodyPr/>
          <a:lstStyle/>
          <a:p>
            <a:r>
              <a:rPr lang="sv-SE"/>
              <a:t>Grunden – rätt till kommunikation, aktiva vuxna och en tillgänglig miljö</a:t>
            </a:r>
          </a:p>
          <a:p>
            <a:r>
              <a:rPr lang="sv-SE"/>
              <a:t>Utgångspunkt är att samtala/kommunicera på det sätt som passar barnet bäst</a:t>
            </a:r>
          </a:p>
          <a:p>
            <a:r>
              <a:rPr lang="sv-SE"/>
              <a:t>Anpassat stöd, språk, uttryck</a:t>
            </a:r>
          </a:p>
          <a:p>
            <a:r>
              <a:rPr lang="sv-SE"/>
              <a:t>Viktigt att barnet känner sig trygg</a:t>
            </a:r>
          </a:p>
          <a:p>
            <a:r>
              <a:rPr lang="sv-SE"/>
              <a:t>Förmedla att barnet är expert på sin situation..</a:t>
            </a:r>
          </a:p>
          <a:p>
            <a:r>
              <a:rPr lang="sv-SE"/>
              <a:t>Lyssna mer än att tala själv</a:t>
            </a:r>
          </a:p>
          <a:p>
            <a:r>
              <a:rPr lang="sv-SE"/>
              <a:t>Samtalets syfte är att få vet mer om barnets upplevelser</a:t>
            </a:r>
          </a:p>
          <a:p>
            <a:r>
              <a:rPr lang="sv-SE"/>
              <a:t>Ge barnet tid att formulera tankar</a:t>
            </a:r>
          </a:p>
          <a:p>
            <a:r>
              <a:rPr lang="sv-SE"/>
              <a:t>Berätta för barnet vad som kommer att hända med det som barnet kommunicerat och hur det skall följas upp</a:t>
            </a:r>
          </a:p>
          <a:p>
            <a:r>
              <a:rPr lang="sv-SE"/>
              <a:t>Kom ihåg att barnet har rätt att säga nej till att göra sin röst hörd…</a:t>
            </a:r>
          </a:p>
          <a:p>
            <a:endParaRPr lang="sv-SE"/>
          </a:p>
        </p:txBody>
      </p:sp>
    </p:spTree>
    <p:extLst>
      <p:ext uri="{BB962C8B-B14F-4D97-AF65-F5344CB8AC3E}">
        <p14:creationId xmlns:p14="http://schemas.microsoft.com/office/powerpoint/2010/main" val="98748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Barns inflytande och delaktighet</a:t>
            </a:r>
          </a:p>
        </p:txBody>
      </p:sp>
      <p:sp>
        <p:nvSpPr>
          <p:cNvPr id="3" name="Platshållare för innehåll 2"/>
          <p:cNvSpPr>
            <a:spLocks noGrp="1"/>
          </p:cNvSpPr>
          <p:nvPr>
            <p:ph idx="1"/>
          </p:nvPr>
        </p:nvSpPr>
        <p:spPr/>
        <p:txBody>
          <a:bodyPr/>
          <a:lstStyle/>
          <a:p>
            <a:r>
              <a:rPr lang="sv-SE" sz="2000"/>
              <a:t>Barns rättighet, vuxnas ansvar</a:t>
            </a:r>
          </a:p>
          <a:p>
            <a:r>
              <a:rPr lang="sv-SE" sz="2000"/>
              <a:t>Inflytande och delaktighet – med hjälp av dialogerna</a:t>
            </a:r>
          </a:p>
          <a:p>
            <a:endParaRPr lang="sv-SE" sz="2000"/>
          </a:p>
          <a:p>
            <a:pPr>
              <a:buFontTx/>
              <a:buChar char="-"/>
            </a:pPr>
            <a:r>
              <a:rPr lang="sv-SE" sz="2000"/>
              <a:t>Nära dialog</a:t>
            </a:r>
          </a:p>
          <a:p>
            <a:pPr>
              <a:buFontTx/>
              <a:buChar char="-"/>
            </a:pPr>
            <a:r>
              <a:rPr lang="sv-SE" sz="2000"/>
              <a:t>Ge bekräftelse</a:t>
            </a:r>
          </a:p>
          <a:p>
            <a:pPr>
              <a:buFontTx/>
              <a:buChar char="-"/>
            </a:pPr>
            <a:r>
              <a:rPr lang="sv-SE" sz="2000"/>
              <a:t>Anpassa stödet</a:t>
            </a:r>
          </a:p>
          <a:p>
            <a:pPr>
              <a:buFontTx/>
              <a:buChar char="-"/>
            </a:pPr>
            <a:r>
              <a:rPr lang="sv-SE" sz="2000"/>
              <a:t>Ge mening </a:t>
            </a:r>
          </a:p>
          <a:p>
            <a:pPr>
              <a:buFontTx/>
              <a:buChar char="-"/>
            </a:pPr>
            <a:r>
              <a:rPr lang="sv-SE" sz="2000"/>
              <a:t>Förklara</a:t>
            </a:r>
          </a:p>
          <a:p>
            <a:pPr>
              <a:buFontTx/>
              <a:buChar char="-"/>
            </a:pPr>
            <a:r>
              <a:rPr lang="sv-SE" sz="2000"/>
              <a:t>Återkoppla</a:t>
            </a:r>
          </a:p>
          <a:p>
            <a:pPr>
              <a:buFontTx/>
              <a:buChar char="-"/>
            </a:pPr>
            <a:endParaRPr lang="sv-SE" sz="200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743" y="2862618"/>
            <a:ext cx="3798627" cy="2848970"/>
          </a:xfrm>
          <a:prstGeom prst="rect">
            <a:avLst/>
          </a:prstGeom>
        </p:spPr>
      </p:pic>
    </p:spTree>
    <p:extLst>
      <p:ext uri="{BB962C8B-B14F-4D97-AF65-F5344CB8AC3E}">
        <p14:creationId xmlns:p14="http://schemas.microsoft.com/office/powerpoint/2010/main" val="425923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190" y="0"/>
            <a:ext cx="10538721" cy="685671"/>
          </a:xfrm>
        </p:spPr>
        <p:txBody>
          <a:bodyPr/>
          <a:lstStyle/>
          <a:p>
            <a:r>
              <a:rPr lang="sv-SE"/>
              <a:t>Artikel 3: Barnets bästa?</a:t>
            </a:r>
          </a:p>
        </p:txBody>
      </p:sp>
      <p:sp>
        <p:nvSpPr>
          <p:cNvPr id="3" name="Platshållare för innehåll 2"/>
          <p:cNvSpPr>
            <a:spLocks noGrp="1"/>
          </p:cNvSpPr>
          <p:nvPr>
            <p:ph idx="1"/>
          </p:nvPr>
        </p:nvSpPr>
        <p:spPr>
          <a:xfrm>
            <a:off x="792609" y="1052329"/>
            <a:ext cx="9911881" cy="5203214"/>
          </a:xfrm>
        </p:spPr>
        <p:txBody>
          <a:bodyPr/>
          <a:lstStyle/>
          <a:p>
            <a:pPr marL="0" indent="0">
              <a:buNone/>
            </a:pPr>
            <a:endParaRPr lang="sv-SE" sz="2000"/>
          </a:p>
          <a:p>
            <a:pPr>
              <a:lnSpc>
                <a:spcPct val="150000"/>
              </a:lnSpc>
            </a:pPr>
            <a:r>
              <a:rPr lang="sv-SE" sz="2000"/>
              <a:t>Svensk revidering mars 2018</a:t>
            </a:r>
          </a:p>
          <a:p>
            <a:pPr>
              <a:lnSpc>
                <a:spcPct val="150000"/>
              </a:lnSpc>
            </a:pPr>
            <a:r>
              <a:rPr lang="sv-SE" sz="2000" b="1"/>
              <a:t>Tidigare</a:t>
            </a:r>
            <a:r>
              <a:rPr lang="sv-SE" sz="2000"/>
              <a:t> – i främsta rummet, </a:t>
            </a:r>
          </a:p>
          <a:p>
            <a:pPr>
              <a:lnSpc>
                <a:spcPct val="150000"/>
              </a:lnSpc>
            </a:pPr>
            <a:r>
              <a:rPr lang="sv-SE" sz="2000" b="1"/>
              <a:t>Nu</a:t>
            </a:r>
            <a:r>
              <a:rPr lang="sv-SE" sz="2000"/>
              <a:t> - beaktas vad som bedöms vara barnets bästa</a:t>
            </a:r>
          </a:p>
          <a:p>
            <a:pPr>
              <a:lnSpc>
                <a:spcPct val="150000"/>
              </a:lnSpc>
            </a:pPr>
            <a:r>
              <a:rPr lang="sv-SE" sz="2000">
                <a:cs typeface="Arial" panose="020B0604020202020204" pitchFamily="34" charset="0"/>
              </a:rPr>
              <a:t>Barnets bästa ska förstås både som en kollektiv och en individuell rättighet. </a:t>
            </a:r>
            <a:endParaRPr lang="sv-SE" sz="2000"/>
          </a:p>
          <a:p>
            <a:pPr>
              <a:lnSpc>
                <a:spcPct val="150000"/>
              </a:lnSpc>
            </a:pPr>
            <a:r>
              <a:rPr lang="sv-SE" sz="2000"/>
              <a:t>Beror på omständigheter – vad bedöms vara barnets bästa?</a:t>
            </a:r>
          </a:p>
          <a:p>
            <a:pPr>
              <a:lnSpc>
                <a:spcPct val="150000"/>
              </a:lnSpc>
            </a:pPr>
            <a:r>
              <a:rPr lang="sv-SE" sz="2000"/>
              <a:t>Förändras över tid – barnet växer, erfarenheter, omvärlden förändras</a:t>
            </a:r>
          </a:p>
          <a:p>
            <a:pPr>
              <a:lnSpc>
                <a:spcPct val="150000"/>
              </a:lnSpc>
            </a:pPr>
            <a:r>
              <a:rPr lang="sv-SE" sz="2000"/>
              <a:t>Viktigt med objektiv bedömning – lägg inte in dina egna tankar och värderingar</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5145" y="890388"/>
            <a:ext cx="2816515" cy="2253211"/>
          </a:xfrm>
          <a:prstGeom prst="rect">
            <a:avLst/>
          </a:prstGeom>
        </p:spPr>
      </p:pic>
    </p:spTree>
    <p:extLst>
      <p:ext uri="{BB962C8B-B14F-4D97-AF65-F5344CB8AC3E}">
        <p14:creationId xmlns:p14="http://schemas.microsoft.com/office/powerpoint/2010/main" val="169050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Artikel 3: Prövning av barnets bästa</a:t>
            </a:r>
          </a:p>
        </p:txBody>
      </p:sp>
      <p:sp>
        <p:nvSpPr>
          <p:cNvPr id="3" name="Platshållare för text 2"/>
          <p:cNvSpPr>
            <a:spLocks noGrp="1"/>
          </p:cNvSpPr>
          <p:nvPr>
            <p:ph type="body" sz="quarter" idx="10"/>
          </p:nvPr>
        </p:nvSpPr>
        <p:spPr>
          <a:xfrm>
            <a:off x="697555" y="1011183"/>
            <a:ext cx="9278958" cy="4202262"/>
          </a:xfrm>
        </p:spPr>
        <p:txBody>
          <a:bodyPr/>
          <a:lstStyle/>
          <a:p>
            <a:pPr marL="342900" indent="-342900">
              <a:lnSpc>
                <a:spcPct val="100000"/>
              </a:lnSpc>
              <a:buFont typeface="Arial" panose="020B0604020202020204" pitchFamily="34" charset="0"/>
              <a:buChar char="•"/>
            </a:pPr>
            <a:endParaRPr lang="sv-SE" sz="2000">
              <a:cs typeface="Arial" panose="020B0604020202020204" pitchFamily="34" charset="0"/>
            </a:endParaRPr>
          </a:p>
          <a:p>
            <a:pPr marL="342900" indent="-342900">
              <a:lnSpc>
                <a:spcPct val="100000"/>
              </a:lnSpc>
              <a:buFont typeface="Arial" panose="020B0604020202020204" pitchFamily="34" charset="0"/>
              <a:buChar char="•"/>
            </a:pPr>
            <a:r>
              <a:rPr lang="sv-SE" sz="2000">
                <a:cs typeface="Arial" panose="020B0604020202020204" pitchFamily="34" charset="0"/>
              </a:rPr>
              <a:t>Att barnets bästa är en rättslig tolkningsprincip betyder att om det är möjligt att tolka en regel på olika sätt ska den tolkning som mest verkningsfullt tillgodoser barnets bästa ha företräde. (EX barn på sjukhus)</a:t>
            </a:r>
          </a:p>
          <a:p>
            <a:pPr marL="342900" indent="-342900">
              <a:lnSpc>
                <a:spcPct val="100000"/>
              </a:lnSpc>
              <a:buFont typeface="Arial" panose="020B0604020202020204" pitchFamily="34" charset="0"/>
              <a:buChar char="•"/>
            </a:pPr>
            <a:endParaRPr lang="sv-SE" sz="2000">
              <a:cs typeface="Arial" panose="020B0604020202020204" pitchFamily="34" charset="0"/>
            </a:endParaRPr>
          </a:p>
          <a:p>
            <a:pPr marL="342900" indent="-342900">
              <a:lnSpc>
                <a:spcPct val="100000"/>
              </a:lnSpc>
              <a:buFont typeface="Arial" panose="020B0604020202020204" pitchFamily="34" charset="0"/>
              <a:buChar char="•"/>
            </a:pPr>
            <a:r>
              <a:rPr lang="sv-SE" sz="2000"/>
              <a:t>Behöver inte alltid prövas – varje dag fattar vi beslut som berör barn..</a:t>
            </a:r>
          </a:p>
          <a:p>
            <a:pPr marL="342900" indent="-342900">
              <a:lnSpc>
                <a:spcPct val="100000"/>
              </a:lnSpc>
              <a:buFont typeface="Arial" panose="020B0604020202020204" pitchFamily="34" charset="0"/>
              <a:buChar char="•"/>
            </a:pPr>
            <a:endParaRPr lang="sv-SE" sz="2000"/>
          </a:p>
          <a:p>
            <a:pPr marL="342900" indent="-342900">
              <a:lnSpc>
                <a:spcPct val="100000"/>
              </a:lnSpc>
              <a:buFont typeface="Arial" panose="020B0604020202020204" pitchFamily="34" charset="0"/>
              <a:buChar char="•"/>
            </a:pPr>
            <a:r>
              <a:rPr lang="sv-SE" sz="2000"/>
              <a:t>Viktigt att veta vad som ingår i en bedömning av barnets bästa för att kunna fatta vardagliga beslut</a:t>
            </a:r>
            <a:endParaRPr lang="sv-SE" sz="2000">
              <a:cs typeface="Arial" panose="020B0604020202020204" pitchFamily="34" charset="0"/>
            </a:endParaRPr>
          </a:p>
          <a:p>
            <a:pPr>
              <a:lnSpc>
                <a:spcPct val="100000"/>
              </a:lnSpc>
            </a:pPr>
            <a:endParaRPr lang="sv-SE" sz="2000">
              <a:cs typeface="Arial" panose="020B0604020202020204" pitchFamily="34" charset="0"/>
            </a:endParaRPr>
          </a:p>
          <a:p>
            <a:pPr marL="342900" indent="-342900">
              <a:lnSpc>
                <a:spcPct val="100000"/>
              </a:lnSpc>
              <a:buFont typeface="Arial" panose="020B0604020202020204" pitchFamily="34" charset="0"/>
              <a:buChar char="•"/>
            </a:pPr>
            <a:r>
              <a:rPr lang="sv-SE" sz="2000">
                <a:cs typeface="Arial" panose="020B0604020202020204" pitchFamily="34" charset="0"/>
              </a:rPr>
              <a:t>Det går att fatta beslut som strider mot barnets bästa </a:t>
            </a:r>
          </a:p>
          <a:p>
            <a:endParaRPr lang="sv-SE" sz="2000">
              <a:cs typeface="Arial" panose="020B0604020202020204" pitchFamily="34" charset="0"/>
            </a:endParaRPr>
          </a:p>
          <a:p>
            <a:endParaRPr lang="sv-SE"/>
          </a:p>
        </p:txBody>
      </p:sp>
      <p:pic>
        <p:nvPicPr>
          <p:cNvPr id="4" name="Bildobjekt 3"/>
          <p:cNvPicPr>
            <a:picLocks noChangeAspect="1"/>
          </p:cNvPicPr>
          <p:nvPr/>
        </p:nvPicPr>
        <p:blipFill>
          <a:blip r:embed="rId2"/>
          <a:stretch>
            <a:fillRect/>
          </a:stretch>
        </p:blipFill>
        <p:spPr>
          <a:xfrm>
            <a:off x="9403308" y="4259256"/>
            <a:ext cx="2488442" cy="1654110"/>
          </a:xfrm>
          <a:prstGeom prst="rect">
            <a:avLst/>
          </a:prstGeom>
        </p:spPr>
      </p:pic>
    </p:spTree>
    <p:extLst>
      <p:ext uri="{BB962C8B-B14F-4D97-AF65-F5344CB8AC3E}">
        <p14:creationId xmlns:p14="http://schemas.microsoft.com/office/powerpoint/2010/main" val="408855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text 2"/>
          <p:cNvSpPr>
            <a:spLocks noGrp="1"/>
          </p:cNvSpPr>
          <p:nvPr>
            <p:ph type="body" sz="quarter" idx="10"/>
          </p:nvPr>
        </p:nvSpPr>
        <p:spPr>
          <a:xfrm>
            <a:off x="986367" y="1228300"/>
            <a:ext cx="9374717" cy="4101468"/>
          </a:xfrm>
        </p:spPr>
        <p:txBody>
          <a:bodyPr/>
          <a:lstStyle/>
          <a:p>
            <a:r>
              <a:rPr lang="sv-SE" sz="2400" i="1"/>
              <a:t>Helena Yourston</a:t>
            </a:r>
          </a:p>
          <a:p>
            <a:r>
              <a:rPr lang="sv-SE" sz="2400"/>
              <a:t>Verksamhetsutvecklare barn- och elevhälsa </a:t>
            </a:r>
            <a:r>
              <a:rPr lang="sv-SE"/>
              <a:t>(statlig investering)</a:t>
            </a:r>
          </a:p>
          <a:p>
            <a:r>
              <a:rPr lang="sv-SE" sz="2400"/>
              <a:t>Representant Barnrättsnätverket Örebro kommun</a:t>
            </a:r>
          </a:p>
          <a:p>
            <a:endParaRPr lang="sv-SE"/>
          </a:p>
          <a:p>
            <a:endParaRPr lang="sv-SE"/>
          </a:p>
          <a:p>
            <a:r>
              <a:rPr lang="sv-SE" sz="2000"/>
              <a:t>Prata om….</a:t>
            </a:r>
          </a:p>
          <a:p>
            <a:endParaRPr lang="sv-SE" sz="2000"/>
          </a:p>
          <a:p>
            <a:r>
              <a:rPr lang="sv-SE" sz="2000"/>
              <a:t>Prata med…  barn</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7519" y="2678263"/>
            <a:ext cx="4992060" cy="3248167"/>
          </a:xfrm>
          <a:prstGeom prst="rect">
            <a:avLst/>
          </a:prstGeom>
        </p:spPr>
      </p:pic>
    </p:spTree>
    <p:extLst>
      <p:ext uri="{BB962C8B-B14F-4D97-AF65-F5344CB8AC3E}">
        <p14:creationId xmlns:p14="http://schemas.microsoft.com/office/powerpoint/2010/main" val="15542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Snabbanalys</a:t>
            </a:r>
          </a:p>
        </p:txBody>
      </p:sp>
      <p:sp>
        <p:nvSpPr>
          <p:cNvPr id="3" name="Platshållare för innehåll 2"/>
          <p:cNvSpPr>
            <a:spLocks noGrp="1"/>
          </p:cNvSpPr>
          <p:nvPr>
            <p:ph idx="1"/>
          </p:nvPr>
        </p:nvSpPr>
        <p:spPr/>
        <p:txBody>
          <a:bodyPr/>
          <a:lstStyle/>
          <a:p>
            <a:endParaRPr lang="sv-SE"/>
          </a:p>
        </p:txBody>
      </p:sp>
      <p:pic>
        <p:nvPicPr>
          <p:cNvPr id="4" name="Platshållare för innehåll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30053" y="1568485"/>
            <a:ext cx="4920823" cy="369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19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Inför att konventionen om barns rättigheter, blir lag</a:t>
            </a:r>
          </a:p>
        </p:txBody>
      </p:sp>
      <p:sp>
        <p:nvSpPr>
          <p:cNvPr id="3" name="Platshållare för innehåll 2"/>
          <p:cNvSpPr>
            <a:spLocks noGrp="1"/>
          </p:cNvSpPr>
          <p:nvPr>
            <p:ph idx="1"/>
          </p:nvPr>
        </p:nvSpPr>
        <p:spPr>
          <a:xfrm>
            <a:off x="980308" y="951518"/>
            <a:ext cx="9536484" cy="4051688"/>
          </a:xfrm>
        </p:spPr>
        <p:txBody>
          <a:bodyPr/>
          <a:lstStyle/>
          <a:p>
            <a:pPr>
              <a:lnSpc>
                <a:spcPct val="150000"/>
              </a:lnSpc>
            </a:pPr>
            <a:r>
              <a:rPr lang="sv-SE" sz="2000"/>
              <a:t>Viktigt att inte enbart förlita sig till olika program, utbildningar…</a:t>
            </a:r>
          </a:p>
          <a:p>
            <a:pPr>
              <a:lnSpc>
                <a:spcPct val="150000"/>
              </a:lnSpc>
            </a:pPr>
            <a:r>
              <a:rPr lang="sv-SE" sz="2000"/>
              <a:t>Var kritisk, innebär vårt tänkande/agerande att vi arbetar barnrättsbaserat?</a:t>
            </a:r>
          </a:p>
          <a:p>
            <a:pPr>
              <a:lnSpc>
                <a:spcPct val="150000"/>
              </a:lnSpc>
            </a:pPr>
            <a:r>
              <a:rPr lang="sv-SE" sz="2000"/>
              <a:t>Kunskapen måste ut till lärare som möter barn</a:t>
            </a:r>
          </a:p>
          <a:p>
            <a:pPr>
              <a:lnSpc>
                <a:spcPct val="150000"/>
              </a:lnSpc>
            </a:pPr>
            <a:r>
              <a:rPr lang="sv-SE" sz="2000"/>
              <a:t>Jobba med er barnsyn – hur påverkas barn reellt? Präglar vårt tänkande och handlande ex möjligheten till delaktighet/inflytande?</a:t>
            </a:r>
          </a:p>
          <a:p>
            <a:pPr>
              <a:lnSpc>
                <a:spcPct val="150000"/>
              </a:lnSpc>
            </a:pPr>
            <a:r>
              <a:rPr lang="sv-SE" sz="2000"/>
              <a:t>Räcker inte med vetskap om att konventionen finns. Hur får barn kunskap om att de är rättighetsbärare och vad det innebär?</a:t>
            </a:r>
          </a:p>
          <a:p>
            <a:pPr>
              <a:lnSpc>
                <a:spcPct val="150000"/>
              </a:lnSpc>
            </a:pPr>
            <a:r>
              <a:rPr lang="sv-SE" sz="2000"/>
              <a:t>Systematik, dokument, blanketter, dokumentation, barnets röst hörd</a:t>
            </a:r>
          </a:p>
          <a:p>
            <a:endParaRPr lang="sv-SE"/>
          </a:p>
        </p:txBody>
      </p:sp>
    </p:spTree>
    <p:extLst>
      <p:ext uri="{BB962C8B-B14F-4D97-AF65-F5344CB8AC3E}">
        <p14:creationId xmlns:p14="http://schemas.microsoft.com/office/powerpoint/2010/main" val="188881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Artikel 42 information och kunskap</a:t>
            </a:r>
          </a:p>
        </p:txBody>
      </p:sp>
      <p:sp>
        <p:nvSpPr>
          <p:cNvPr id="3" name="Platshållare för innehåll 2"/>
          <p:cNvSpPr>
            <a:spLocks noGrp="1"/>
          </p:cNvSpPr>
          <p:nvPr>
            <p:ph idx="1"/>
          </p:nvPr>
        </p:nvSpPr>
        <p:spPr/>
        <p:txBody>
          <a:bodyPr/>
          <a:lstStyle/>
          <a:p>
            <a:pPr marL="0" indent="0">
              <a:buNone/>
            </a:pPr>
            <a:r>
              <a:rPr lang="sv-SE" sz="2000"/>
              <a:t>För att veta mina rättigheter måste jag känna till dem</a:t>
            </a:r>
          </a:p>
          <a:p>
            <a:pPr marL="0" indent="0">
              <a:buNone/>
            </a:pPr>
            <a:r>
              <a:rPr lang="sv-SE" sz="2000"/>
              <a:t>För att arbeta utifrån konventionens krav måste jag känna till dem</a:t>
            </a:r>
          </a:p>
          <a:p>
            <a:endParaRPr lang="sv-SE"/>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659" y="2606722"/>
            <a:ext cx="5223781" cy="3152633"/>
          </a:xfrm>
          <a:prstGeom prst="rect">
            <a:avLst/>
          </a:prstGeom>
        </p:spPr>
      </p:pic>
    </p:spTree>
    <p:extLst>
      <p:ext uri="{BB962C8B-B14F-4D97-AF65-F5344CB8AC3E}">
        <p14:creationId xmlns:p14="http://schemas.microsoft.com/office/powerpoint/2010/main" val="1908374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Artikel 42 information och kunskap</a:t>
            </a:r>
          </a:p>
        </p:txBody>
      </p:sp>
      <p:pic>
        <p:nvPicPr>
          <p:cNvPr id="4" name="Platshållare för innehåll 1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99769" y="1172122"/>
            <a:ext cx="6697561" cy="4521801"/>
          </a:xfrm>
        </p:spPr>
      </p:pic>
    </p:spTree>
    <p:extLst>
      <p:ext uri="{BB962C8B-B14F-4D97-AF65-F5344CB8AC3E}">
        <p14:creationId xmlns:p14="http://schemas.microsoft.com/office/powerpoint/2010/main" val="3387149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190" y="93501"/>
            <a:ext cx="10538721" cy="549052"/>
          </a:xfrm>
        </p:spPr>
        <p:txBody>
          <a:bodyPr>
            <a:normAutofit fontScale="90000"/>
          </a:bodyPr>
          <a:lstStyle/>
          <a:p>
            <a:r>
              <a:rPr lang="sv-SE"/>
              <a:t>Avslutande ord från barn till er alla…</a:t>
            </a:r>
          </a:p>
        </p:txBody>
      </p:sp>
      <p:sp>
        <p:nvSpPr>
          <p:cNvPr id="3" name="Platshållare för innehåll 2"/>
          <p:cNvSpPr>
            <a:spLocks noGrp="1"/>
          </p:cNvSpPr>
          <p:nvPr>
            <p:ph idx="1"/>
          </p:nvPr>
        </p:nvSpPr>
        <p:spPr>
          <a:xfrm>
            <a:off x="479190" y="518616"/>
            <a:ext cx="10037602" cy="5773002"/>
          </a:xfrm>
        </p:spPr>
        <p:txBody>
          <a:bodyPr/>
          <a:lstStyle/>
          <a:p>
            <a:pPr marL="0" indent="0">
              <a:buNone/>
            </a:pPr>
            <a:endParaRPr lang="sv-SE"/>
          </a:p>
          <a:p>
            <a:pPr>
              <a:lnSpc>
                <a:spcPct val="150000"/>
              </a:lnSpc>
            </a:pPr>
            <a:r>
              <a:rPr lang="sv-SE" b="1"/>
              <a:t>Att någon bryr sig om barn är viktigt</a:t>
            </a:r>
          </a:p>
          <a:p>
            <a:pPr>
              <a:lnSpc>
                <a:spcPct val="150000"/>
              </a:lnSpc>
            </a:pPr>
            <a:r>
              <a:rPr lang="sv-SE"/>
              <a:t>Man måste ha kärlek för att överleva</a:t>
            </a:r>
          </a:p>
          <a:p>
            <a:pPr>
              <a:lnSpc>
                <a:spcPct val="150000"/>
              </a:lnSpc>
            </a:pPr>
            <a:r>
              <a:rPr lang="sv-SE" b="1"/>
              <a:t>Nu när det blir lag måste man lyssna mer på barn</a:t>
            </a:r>
          </a:p>
          <a:p>
            <a:pPr>
              <a:lnSpc>
                <a:spcPct val="150000"/>
              </a:lnSpc>
            </a:pPr>
            <a:r>
              <a:rPr lang="sv-SE"/>
              <a:t>Att om man gör något i skolan så vill jag att läraren säger på ett bra sätt att jag kan göra så här så blir det bättre, inte säga att jag gjort fel..</a:t>
            </a:r>
          </a:p>
          <a:p>
            <a:pPr>
              <a:lnSpc>
                <a:spcPct val="150000"/>
              </a:lnSpc>
            </a:pPr>
            <a:r>
              <a:rPr lang="sv-SE" b="1"/>
              <a:t>Vara med och bestämma mer. Ha ett eget klassråd för bara barn. Då kan en person ta det till en vuxengrupp som tar det på allvar. Nu händer inget. </a:t>
            </a:r>
          </a:p>
          <a:p>
            <a:pPr>
              <a:lnSpc>
                <a:spcPct val="150000"/>
              </a:lnSpc>
            </a:pPr>
            <a:r>
              <a:rPr lang="sv-SE"/>
              <a:t>Det är lika viktigt att lyssna på barn som att lyssna på vuxna</a:t>
            </a:r>
          </a:p>
          <a:p>
            <a:pPr>
              <a:lnSpc>
                <a:spcPct val="150000"/>
              </a:lnSpc>
            </a:pPr>
            <a:r>
              <a:rPr lang="sv-SE" b="1"/>
              <a:t>När barnkonventionen blir lag kan vissa strunta i den men om alla lyssnar på den då kommer det ju bli bättre för barn</a:t>
            </a:r>
          </a:p>
          <a:p>
            <a:pPr marL="0" indent="0">
              <a:buNone/>
            </a:pPr>
            <a:endParaRPr lang="sv-SE" b="1"/>
          </a:p>
          <a:p>
            <a:pPr marL="0" indent="0">
              <a:buNone/>
            </a:pPr>
            <a:r>
              <a:rPr lang="sv-SE" b="1"/>
              <a:t>3, 5, 7, 11, 13 år gamla</a:t>
            </a:r>
            <a:endParaRPr lang="sv-SE"/>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085" y="391320"/>
            <a:ext cx="2810707" cy="1873805"/>
          </a:xfrm>
          <a:prstGeom prst="rect">
            <a:avLst/>
          </a:prstGeom>
        </p:spPr>
      </p:pic>
    </p:spTree>
    <p:extLst>
      <p:ext uri="{BB962C8B-B14F-4D97-AF65-F5344CB8AC3E}">
        <p14:creationId xmlns:p14="http://schemas.microsoft.com/office/powerpoint/2010/main" val="231674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lgn="ctr">
              <a:buNone/>
            </a:pPr>
            <a:endParaRPr lang="sv-SE" sz="2400"/>
          </a:p>
          <a:p>
            <a:pPr marL="0" indent="0" algn="ctr">
              <a:buNone/>
            </a:pPr>
            <a:endParaRPr lang="sv-SE" sz="2400"/>
          </a:p>
          <a:p>
            <a:pPr marL="0" indent="0">
              <a:buNone/>
            </a:pPr>
            <a:endParaRPr lang="sv-SE" sz="2400"/>
          </a:p>
          <a:p>
            <a:pPr marL="0" indent="0">
              <a:buNone/>
            </a:pPr>
            <a:r>
              <a:rPr lang="sv-SE" sz="2400"/>
              <a:t>Tack för idag!</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731" y="951518"/>
            <a:ext cx="7368371" cy="4930667"/>
          </a:xfrm>
          <a:prstGeom prst="rect">
            <a:avLst/>
          </a:prstGeom>
        </p:spPr>
      </p:pic>
    </p:spTree>
    <p:extLst>
      <p:ext uri="{BB962C8B-B14F-4D97-AF65-F5344CB8AC3E}">
        <p14:creationId xmlns:p14="http://schemas.microsoft.com/office/powerpoint/2010/main" val="220829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Vägledande samspel - Barnrättskonventionen</a:t>
            </a:r>
          </a:p>
        </p:txBody>
      </p:sp>
      <p:sp>
        <p:nvSpPr>
          <p:cNvPr id="3" name="Platshållare för text 2"/>
          <p:cNvSpPr>
            <a:spLocks noGrp="1"/>
          </p:cNvSpPr>
          <p:nvPr>
            <p:ph type="body" sz="quarter" idx="10"/>
          </p:nvPr>
        </p:nvSpPr>
        <p:spPr>
          <a:xfrm>
            <a:off x="479190" y="1106719"/>
            <a:ext cx="9374717" cy="5200676"/>
          </a:xfrm>
        </p:spPr>
        <p:txBody>
          <a:bodyPr/>
          <a:lstStyle/>
          <a:p>
            <a:pPr marL="457200" indent="-457200">
              <a:buFont typeface="Arial" panose="020B0604020202020204" pitchFamily="34" charset="0"/>
              <a:buChar char="•"/>
            </a:pPr>
            <a:endParaRPr lang="sv-SE" sz="2400"/>
          </a:p>
          <a:p>
            <a:pPr marL="457200" indent="-457200">
              <a:buFont typeface="Arial" panose="020B0604020202020204" pitchFamily="34" charset="0"/>
              <a:buChar char="•"/>
            </a:pPr>
            <a:r>
              <a:rPr lang="sv-SE" sz="2400"/>
              <a:t>Barns rättigheter</a:t>
            </a:r>
          </a:p>
          <a:p>
            <a:pPr marL="457200" indent="-457200">
              <a:buFont typeface="Arial" panose="020B0604020202020204" pitchFamily="34" charset="0"/>
              <a:buChar char="•"/>
            </a:pPr>
            <a:r>
              <a:rPr lang="sv-SE" sz="2400"/>
              <a:t>Olika begrepp/perspektiv</a:t>
            </a:r>
          </a:p>
          <a:p>
            <a:pPr marL="457200" indent="-457200">
              <a:buFont typeface="Arial" panose="020B0604020202020204" pitchFamily="34" charset="0"/>
              <a:buChar char="•"/>
            </a:pPr>
            <a:r>
              <a:rPr lang="sv-SE" sz="2400"/>
              <a:t>Artikel 3 barnets bästa, 12 rätt att bli hörd</a:t>
            </a:r>
          </a:p>
          <a:p>
            <a:pPr marL="457200" indent="-457200">
              <a:buFont typeface="Arial" panose="020B0604020202020204" pitchFamily="34" charset="0"/>
              <a:buChar char="•"/>
            </a:pPr>
            <a:r>
              <a:rPr lang="sv-SE" sz="2400"/>
              <a:t>Gruppdiskussion</a:t>
            </a:r>
          </a:p>
          <a:p>
            <a:pPr marL="457200" indent="-457200">
              <a:buFont typeface="Arial" panose="020B0604020202020204" pitchFamily="34" charset="0"/>
              <a:buChar char="•"/>
            </a:pPr>
            <a:r>
              <a:rPr lang="sv-SE" sz="2400"/>
              <a:t>8.15 – 9.45 </a:t>
            </a:r>
          </a:p>
          <a:p>
            <a:pPr marL="457200" indent="-457200">
              <a:buFont typeface="Arial" panose="020B0604020202020204" pitchFamily="34" charset="0"/>
              <a:buChar char="•"/>
            </a:pPr>
            <a:r>
              <a:rPr lang="sv-SE" sz="2400"/>
              <a:t>9.45-10.15 Fika</a:t>
            </a:r>
          </a:p>
          <a:p>
            <a:pPr marL="457200" indent="-457200">
              <a:buFont typeface="Arial" panose="020B0604020202020204" pitchFamily="34" charset="0"/>
              <a:buChar char="•"/>
            </a:pPr>
            <a:r>
              <a:rPr lang="sv-SE" sz="2400"/>
              <a:t>10.15 -10.45 Återkoppling från gruppdiskussioner</a:t>
            </a:r>
          </a:p>
        </p:txBody>
      </p:sp>
      <p:pic>
        <p:nvPicPr>
          <p:cNvPr id="4" name="Bildobjekt 3"/>
          <p:cNvPicPr>
            <a:picLocks noChangeAspect="1"/>
          </p:cNvPicPr>
          <p:nvPr/>
        </p:nvPicPr>
        <p:blipFill>
          <a:blip r:embed="rId3"/>
          <a:stretch>
            <a:fillRect/>
          </a:stretch>
        </p:blipFill>
        <p:spPr>
          <a:xfrm>
            <a:off x="8473479" y="1566801"/>
            <a:ext cx="2544432" cy="2576983"/>
          </a:xfrm>
          <a:prstGeom prst="rect">
            <a:avLst/>
          </a:prstGeom>
        </p:spPr>
      </p:pic>
    </p:spTree>
    <p:extLst>
      <p:ext uri="{BB962C8B-B14F-4D97-AF65-F5344CB8AC3E}">
        <p14:creationId xmlns:p14="http://schemas.microsoft.com/office/powerpoint/2010/main" val="420673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Nuläge Örebro kommun</a:t>
            </a:r>
          </a:p>
        </p:txBody>
      </p:sp>
      <p:sp>
        <p:nvSpPr>
          <p:cNvPr id="3" name="Platshållare för text 2"/>
          <p:cNvSpPr>
            <a:spLocks noGrp="1"/>
          </p:cNvSpPr>
          <p:nvPr>
            <p:ph type="body" sz="quarter" idx="10"/>
          </p:nvPr>
        </p:nvSpPr>
        <p:spPr>
          <a:xfrm>
            <a:off x="877185" y="1198413"/>
            <a:ext cx="9374717" cy="3953933"/>
          </a:xfrm>
        </p:spPr>
        <p:txBody>
          <a:bodyPr/>
          <a:lstStyle/>
          <a:p>
            <a:endParaRPr lang="sv-SE"/>
          </a:p>
          <a:p>
            <a:r>
              <a:rPr lang="sv-SE" sz="2000"/>
              <a:t>Barnrättsnätverket – representanter från olika förvaltningar</a:t>
            </a:r>
          </a:p>
          <a:p>
            <a:endParaRPr lang="sv-SE" sz="2000"/>
          </a:p>
          <a:p>
            <a:r>
              <a:rPr lang="sv-SE" sz="2000"/>
              <a:t>Inventering Barn och utbildning – rektorer, barn- och elevhälsa</a:t>
            </a:r>
          </a:p>
          <a:p>
            <a:endParaRPr lang="sv-SE" sz="2000"/>
          </a:p>
          <a:p>
            <a:r>
              <a:rPr lang="sv-SE" sz="2000"/>
              <a:t>Rapport tagits fram av kommunstyrelseförvaltningen</a:t>
            </a:r>
          </a:p>
          <a:p>
            <a:endParaRPr lang="sv-SE" sz="2000"/>
          </a:p>
          <a:p>
            <a:r>
              <a:rPr lang="sv-SE" sz="2000"/>
              <a:t>Förslag på fortbildning – ledningsgruppen</a:t>
            </a:r>
          </a:p>
          <a:p>
            <a:endParaRPr lang="sv-SE" sz="2000"/>
          </a:p>
          <a:p>
            <a:r>
              <a:rPr lang="sv-SE" sz="2000"/>
              <a:t>Fortbildning har påbörjats och kommer erbjudas framöver under 2020</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161" y="897767"/>
            <a:ext cx="2190750" cy="2114550"/>
          </a:xfrm>
          <a:prstGeom prst="rect">
            <a:avLst/>
          </a:prstGeom>
        </p:spPr>
      </p:pic>
    </p:spTree>
    <p:extLst>
      <p:ext uri="{BB962C8B-B14F-4D97-AF65-F5344CB8AC3E}">
        <p14:creationId xmlns:p14="http://schemas.microsoft.com/office/powerpoint/2010/main" val="353844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Barn som innehavare av mänskliga rättigheter</a:t>
            </a:r>
          </a:p>
        </p:txBody>
      </p:sp>
      <p:sp>
        <p:nvSpPr>
          <p:cNvPr id="3" name="Platshållare för innehåll 2"/>
          <p:cNvSpPr>
            <a:spLocks noGrp="1"/>
          </p:cNvSpPr>
          <p:nvPr>
            <p:ph idx="1"/>
          </p:nvPr>
        </p:nvSpPr>
        <p:spPr>
          <a:xfrm>
            <a:off x="479190" y="93500"/>
            <a:ext cx="9536484" cy="5510925"/>
          </a:xfrm>
        </p:spPr>
        <p:txBody>
          <a:bodyPr/>
          <a:lstStyle/>
          <a:p>
            <a:pPr marL="177800" lvl="0" indent="-177800" defTabSz="457200">
              <a:lnSpc>
                <a:spcPct val="100000"/>
              </a:lnSpc>
              <a:buNone/>
            </a:pPr>
            <a:endParaRPr lang="sv-SE" sz="1000">
              <a:solidFill>
                <a:prstClr val="black"/>
              </a:solidFill>
              <a:cs typeface="Arial" charset="0"/>
            </a:endParaRPr>
          </a:p>
          <a:p>
            <a:pPr marL="177800" lvl="0" indent="-177800" defTabSz="457200">
              <a:lnSpc>
                <a:spcPct val="100000"/>
              </a:lnSpc>
              <a:buNone/>
            </a:pPr>
            <a:endParaRPr lang="sv-SE" sz="1000" b="1">
              <a:solidFill>
                <a:prstClr val="black"/>
              </a:solidFill>
              <a:cs typeface="Arial" charset="0"/>
            </a:endParaRPr>
          </a:p>
          <a:p>
            <a:pPr marL="342900" lvl="0" indent="-342900" defTabSz="457200">
              <a:lnSpc>
                <a:spcPct val="100000"/>
              </a:lnSpc>
              <a:buFont typeface="Wingdings" charset="2"/>
              <a:buChar char="Ø"/>
            </a:pPr>
            <a:endParaRPr lang="sv-SE">
              <a:solidFill>
                <a:prstClr val="black"/>
              </a:solidFill>
              <a:cs typeface="Arial" charset="0"/>
            </a:endParaRPr>
          </a:p>
          <a:p>
            <a:pPr marL="342900" lvl="0" indent="-342900" defTabSz="457200">
              <a:lnSpc>
                <a:spcPct val="100000"/>
              </a:lnSpc>
              <a:buFont typeface="Wingdings" charset="2"/>
              <a:buChar char="Ø"/>
            </a:pPr>
            <a:endParaRPr lang="sv-SE" sz="2400">
              <a:solidFill>
                <a:prstClr val="black"/>
              </a:solidFill>
              <a:cs typeface="Arial" charset="0"/>
            </a:endParaRPr>
          </a:p>
          <a:p>
            <a:pPr marL="342900" lvl="0" indent="-342900" defTabSz="457200">
              <a:lnSpc>
                <a:spcPct val="100000"/>
              </a:lnSpc>
              <a:buFont typeface="Wingdings" charset="2"/>
              <a:buChar char="Ø"/>
            </a:pPr>
            <a:r>
              <a:rPr lang="sv-SE" sz="2000" err="1">
                <a:solidFill>
                  <a:prstClr val="black"/>
                </a:solidFill>
                <a:cs typeface="Arial" charset="0"/>
              </a:rPr>
              <a:t>Barnrättskonvnetionen</a:t>
            </a:r>
            <a:endParaRPr lang="sv-SE" sz="2000">
              <a:solidFill>
                <a:prstClr val="black"/>
              </a:solidFill>
              <a:cs typeface="Arial" charset="0"/>
            </a:endParaRPr>
          </a:p>
          <a:p>
            <a:pPr marL="342900" lvl="0" indent="-342900" defTabSz="457200">
              <a:lnSpc>
                <a:spcPct val="100000"/>
              </a:lnSpc>
              <a:buFont typeface="Wingdings" charset="2"/>
              <a:buChar char="Ø"/>
            </a:pPr>
            <a:endParaRPr lang="sv-SE" sz="2000">
              <a:solidFill>
                <a:prstClr val="black"/>
              </a:solidFill>
              <a:cs typeface="Arial" charset="0"/>
            </a:endParaRPr>
          </a:p>
          <a:p>
            <a:pPr marL="342900" lvl="0" indent="-342900" defTabSz="457200">
              <a:lnSpc>
                <a:spcPct val="100000"/>
              </a:lnSpc>
              <a:buFont typeface="Wingdings" charset="2"/>
              <a:buChar char="Ø"/>
            </a:pPr>
            <a:r>
              <a:rPr lang="sv-SE" sz="2000">
                <a:solidFill>
                  <a:prstClr val="black"/>
                </a:solidFill>
                <a:cs typeface="Arial" charset="0"/>
              </a:rPr>
              <a:t>Oklart hur den kommer att tolkas utifrån lagstiftning…</a:t>
            </a:r>
          </a:p>
          <a:p>
            <a:pPr marL="342900" lvl="0" indent="-342900" defTabSz="457200">
              <a:lnSpc>
                <a:spcPct val="100000"/>
              </a:lnSpc>
              <a:buFont typeface="Wingdings" charset="2"/>
              <a:buChar char="Ø"/>
            </a:pPr>
            <a:endParaRPr lang="sv-SE" sz="2000">
              <a:solidFill>
                <a:prstClr val="black"/>
              </a:solidFill>
              <a:cs typeface="Arial" charset="0"/>
            </a:endParaRPr>
          </a:p>
          <a:p>
            <a:pPr marL="342900" lvl="0" indent="-342900" defTabSz="457200">
              <a:lnSpc>
                <a:spcPct val="100000"/>
              </a:lnSpc>
              <a:buFont typeface="Wingdings" charset="2"/>
              <a:buChar char="Ø"/>
            </a:pPr>
            <a:r>
              <a:rPr lang="sv-SE" sz="2000">
                <a:solidFill>
                  <a:prstClr val="black"/>
                </a:solidFill>
                <a:cs typeface="Arial" charset="0"/>
              </a:rPr>
              <a:t>En av de sista grupperna att erkännas alla slags rättigheter</a:t>
            </a:r>
          </a:p>
          <a:p>
            <a:pPr marL="342900" lvl="0" indent="-342900" defTabSz="457200">
              <a:lnSpc>
                <a:spcPct val="100000"/>
              </a:lnSpc>
              <a:buFont typeface="Wingdings" charset="2"/>
              <a:buChar char="Ø"/>
            </a:pPr>
            <a:endParaRPr lang="sv-SE" sz="2000">
              <a:solidFill>
                <a:prstClr val="black"/>
              </a:solidFill>
              <a:cs typeface="Arial" charset="0"/>
            </a:endParaRPr>
          </a:p>
          <a:p>
            <a:pPr marL="342900" lvl="0" indent="-342900" defTabSz="457200">
              <a:lnSpc>
                <a:spcPct val="100000"/>
              </a:lnSpc>
              <a:buFont typeface="Wingdings" charset="2"/>
              <a:buChar char="Ø"/>
            </a:pPr>
            <a:r>
              <a:rPr lang="sv-SE" sz="2000">
                <a:solidFill>
                  <a:prstClr val="black"/>
                </a:solidFill>
                <a:cs typeface="Arial" charset="0"/>
              </a:rPr>
              <a:t>Skydda barn men lyfter också fram barns förmåga</a:t>
            </a:r>
          </a:p>
          <a:p>
            <a:pPr marL="342900" lvl="0" indent="-342900" defTabSz="457200">
              <a:lnSpc>
                <a:spcPct val="100000"/>
              </a:lnSpc>
              <a:buFont typeface="Wingdings" charset="2"/>
              <a:buChar char="Ø"/>
            </a:pPr>
            <a:endParaRPr lang="sv-SE" sz="2000">
              <a:solidFill>
                <a:prstClr val="black"/>
              </a:solidFill>
              <a:cs typeface="Arial" charset="0"/>
            </a:endParaRPr>
          </a:p>
          <a:p>
            <a:pPr marL="342900" lvl="0" indent="-342900" defTabSz="457200">
              <a:lnSpc>
                <a:spcPct val="100000"/>
              </a:lnSpc>
              <a:buFont typeface="Wingdings" charset="2"/>
              <a:buChar char="Ø"/>
            </a:pPr>
            <a:r>
              <a:rPr lang="sv-SE" sz="2000">
                <a:solidFill>
                  <a:prstClr val="black"/>
                </a:solidFill>
                <a:cs typeface="Arial" charset="0"/>
              </a:rPr>
              <a:t>Behöver ses utifrån ett brett perspektiv (inte artiklarna som utgångspunkt..)</a:t>
            </a:r>
          </a:p>
          <a:p>
            <a:pPr marL="342900" lvl="0" indent="-342900" defTabSz="457200">
              <a:lnSpc>
                <a:spcPct val="100000"/>
              </a:lnSpc>
              <a:buFont typeface="Wingdings" charset="2"/>
              <a:buChar char="Ø"/>
            </a:pPr>
            <a:endParaRPr lang="sv-SE" sz="2000">
              <a:solidFill>
                <a:prstClr val="black"/>
              </a:solidFill>
              <a:cs typeface="Arial" charset="0"/>
            </a:endParaRPr>
          </a:p>
          <a:p>
            <a:pPr marL="342900" lvl="0" indent="-342900" defTabSz="457200">
              <a:lnSpc>
                <a:spcPct val="100000"/>
              </a:lnSpc>
              <a:buFont typeface="Wingdings" charset="2"/>
              <a:buChar char="Ø"/>
            </a:pPr>
            <a:r>
              <a:rPr lang="sv-SE" sz="2000">
                <a:solidFill>
                  <a:prstClr val="black"/>
                </a:solidFill>
                <a:cs typeface="Arial" charset="0"/>
              </a:rPr>
              <a:t>Gäller ALLA barn </a:t>
            </a:r>
            <a:endParaRPr lang="sv-SE" sz="2000" i="1">
              <a:solidFill>
                <a:prstClr val="black"/>
              </a:solidFill>
              <a:cs typeface="Arial" charset="0"/>
            </a:endParaRPr>
          </a:p>
          <a:p>
            <a:pPr marL="0" lvl="0" indent="0" defTabSz="457200">
              <a:lnSpc>
                <a:spcPct val="100000"/>
              </a:lnSpc>
              <a:buNone/>
            </a:pPr>
            <a:endParaRPr lang="sv-SE" i="1">
              <a:solidFill>
                <a:prstClr val="black"/>
              </a:solidFill>
              <a:cs typeface="Arial" charset="0"/>
            </a:endParaRPr>
          </a:p>
          <a:p>
            <a:endParaRPr lang="sv-SE"/>
          </a:p>
        </p:txBody>
      </p:sp>
      <p:pic>
        <p:nvPicPr>
          <p:cNvPr id="4" name="Bildobjekt 3"/>
          <p:cNvPicPr>
            <a:picLocks noChangeAspect="1"/>
          </p:cNvPicPr>
          <p:nvPr/>
        </p:nvPicPr>
        <p:blipFill>
          <a:blip r:embed="rId2"/>
          <a:stretch>
            <a:fillRect/>
          </a:stretch>
        </p:blipFill>
        <p:spPr>
          <a:xfrm>
            <a:off x="10015674" y="436335"/>
            <a:ext cx="1585097" cy="2176461"/>
          </a:xfrm>
          <a:prstGeom prst="rect">
            <a:avLst/>
          </a:prstGeom>
        </p:spPr>
      </p:pic>
    </p:spTree>
    <p:extLst>
      <p:ext uri="{BB962C8B-B14F-4D97-AF65-F5344CB8AC3E}">
        <p14:creationId xmlns:p14="http://schemas.microsoft.com/office/powerpoint/2010/main" val="199720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Bakgrund</a:t>
            </a:r>
          </a:p>
        </p:txBody>
      </p:sp>
      <p:sp>
        <p:nvSpPr>
          <p:cNvPr id="3" name="Platshållare för text 2"/>
          <p:cNvSpPr>
            <a:spLocks noGrp="1"/>
          </p:cNvSpPr>
          <p:nvPr>
            <p:ph type="body" sz="quarter" idx="10"/>
          </p:nvPr>
        </p:nvSpPr>
        <p:spPr>
          <a:xfrm>
            <a:off x="1061191" y="1061936"/>
            <a:ext cx="9374717" cy="3953933"/>
          </a:xfrm>
        </p:spPr>
        <p:txBody>
          <a:bodyPr/>
          <a:lstStyle/>
          <a:p>
            <a:r>
              <a:rPr lang="sv-SE" sz="2000">
                <a:cs typeface="Arial" panose="020B0604020202020204" pitchFamily="34" charset="0"/>
              </a:rPr>
              <a:t>1989 – Barnkonventionen antas av FN:s generalförsamling</a:t>
            </a:r>
          </a:p>
          <a:p>
            <a:r>
              <a:rPr lang="sv-SE" sz="2000">
                <a:cs typeface="Arial" panose="020B0604020202020204" pitchFamily="34" charset="0"/>
              </a:rPr>
              <a:t>1990 – Sverige ansluter sig till barnkonventionen</a:t>
            </a:r>
          </a:p>
          <a:p>
            <a:r>
              <a:rPr lang="sv-SE" sz="2000">
                <a:cs typeface="Arial" panose="020B0604020202020204" pitchFamily="34" charset="0"/>
              </a:rPr>
              <a:t>1993 – Sverige får sin första Barnombudsman</a:t>
            </a:r>
          </a:p>
          <a:p>
            <a:r>
              <a:rPr lang="sv-SE" sz="2000">
                <a:cs typeface="Arial" panose="020B0604020202020204" pitchFamily="34" charset="0"/>
              </a:rPr>
              <a:t>2010 – Riksdagen antar en strategi för att stärka barnets rättigheter i Sverige</a:t>
            </a:r>
          </a:p>
          <a:p>
            <a:r>
              <a:rPr lang="sv-SE" sz="2000">
                <a:cs typeface="Arial" panose="020B0604020202020204" pitchFamily="34" charset="0"/>
              </a:rPr>
              <a:t>2014 – Regeringen ger besked om att Barnkonventionen kan bli svensk lag</a:t>
            </a:r>
          </a:p>
          <a:p>
            <a:r>
              <a:rPr lang="sv-SE" sz="2000">
                <a:cs typeface="Arial" panose="020B0604020202020204" pitchFamily="34" charset="0"/>
              </a:rPr>
              <a:t>2020 – Barnkonventionen blir svensk lag</a:t>
            </a:r>
          </a:p>
          <a:p>
            <a:endParaRPr lang="sv-SE" sz="2000">
              <a:cs typeface="Arial" panose="020B0604020202020204" pitchFamily="34" charset="0"/>
            </a:endParaRPr>
          </a:p>
          <a:p>
            <a:r>
              <a:rPr lang="sv-SE" sz="2000" err="1">
                <a:cs typeface="Arial" panose="020B0604020202020204" pitchFamily="34" charset="0"/>
              </a:rPr>
              <a:t>Fn:s</a:t>
            </a:r>
            <a:r>
              <a:rPr lang="sv-SE" sz="2000">
                <a:cs typeface="Arial" panose="020B0604020202020204" pitchFamily="34" charset="0"/>
              </a:rPr>
              <a:t> konvention om barnets rättigheter/Barnkonventionen</a:t>
            </a:r>
          </a:p>
          <a:p>
            <a:r>
              <a:rPr lang="sv-SE" sz="2000">
                <a:cs typeface="Arial" panose="020B0604020202020204" pitchFamily="34" charset="0"/>
              </a:rPr>
              <a:t>4 huvudartiklar , 2, 3, 6,12 – Alla tillsammans bildar en helhet</a:t>
            </a:r>
          </a:p>
          <a:p>
            <a:r>
              <a:rPr lang="sv-SE" sz="2000">
                <a:cs typeface="Arial" panose="020B0604020202020204" pitchFamily="34" charset="0"/>
              </a:rPr>
              <a:t>Första 42 artiklarna som direkt rör barns rättigheter kommer att inkorporeras i lag. </a:t>
            </a:r>
          </a:p>
        </p:txBody>
      </p:sp>
    </p:spTree>
    <p:extLst>
      <p:ext uri="{BB962C8B-B14F-4D97-AF65-F5344CB8AC3E}">
        <p14:creationId xmlns:p14="http://schemas.microsoft.com/office/powerpoint/2010/main" val="423224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Grundprinciperna</a:t>
            </a:r>
          </a:p>
        </p:txBody>
      </p:sp>
      <p:sp>
        <p:nvSpPr>
          <p:cNvPr id="11" name="Platshållare för text 10">
            <a:extLst>
              <a:ext uri="{FF2B5EF4-FFF2-40B4-BE49-F238E27FC236}">
                <a16:creationId xmlns:a16="http://schemas.microsoft.com/office/drawing/2014/main" id="{BB8B0886-EC85-4262-9CF3-1CA901A68BE2}"/>
              </a:ext>
            </a:extLst>
          </p:cNvPr>
          <p:cNvSpPr>
            <a:spLocks noGrp="1"/>
          </p:cNvSpPr>
          <p:nvPr>
            <p:ph type="body" sz="quarter" idx="10"/>
          </p:nvPr>
        </p:nvSpPr>
        <p:spPr/>
        <p:txBody>
          <a:bodyPr/>
          <a:lstStyle/>
          <a:p>
            <a:endParaRPr lang="sv-SE"/>
          </a:p>
        </p:txBody>
      </p:sp>
      <p:sp>
        <p:nvSpPr>
          <p:cNvPr id="4" name="Ellips 3"/>
          <p:cNvSpPr/>
          <p:nvPr/>
        </p:nvSpPr>
        <p:spPr>
          <a:xfrm>
            <a:off x="190304" y="770055"/>
            <a:ext cx="3387961" cy="3114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r>
              <a:rPr lang="sv-SE" sz="2133" b="1">
                <a:solidFill>
                  <a:prstClr val="white"/>
                </a:solidFill>
              </a:rPr>
              <a:t>Alla barn har samma rättigheter och lika värde. Ingen får diskrimineras </a:t>
            </a:r>
          </a:p>
          <a:p>
            <a:pPr algn="ctr" defTabSz="609585" eaLnBrk="0" fontAlgn="base" hangingPunct="0">
              <a:spcBef>
                <a:spcPct val="0"/>
              </a:spcBef>
              <a:spcAft>
                <a:spcPct val="0"/>
              </a:spcAft>
            </a:pPr>
            <a:endParaRPr lang="sv-SE" sz="2133" b="1">
              <a:solidFill>
                <a:prstClr val="white"/>
              </a:solidFill>
            </a:endParaRPr>
          </a:p>
          <a:p>
            <a:pPr algn="ctr" defTabSz="609585" eaLnBrk="0" fontAlgn="base" hangingPunct="0">
              <a:spcBef>
                <a:spcPct val="0"/>
              </a:spcBef>
              <a:spcAft>
                <a:spcPct val="0"/>
              </a:spcAft>
            </a:pPr>
            <a:r>
              <a:rPr lang="sv-SE" sz="2133" b="1">
                <a:solidFill>
                  <a:prstClr val="white"/>
                </a:solidFill>
              </a:rPr>
              <a:t>(Artikel 2) </a:t>
            </a:r>
          </a:p>
        </p:txBody>
      </p:sp>
      <p:sp>
        <p:nvSpPr>
          <p:cNvPr id="8" name="Ellips 7"/>
          <p:cNvSpPr/>
          <p:nvPr/>
        </p:nvSpPr>
        <p:spPr>
          <a:xfrm>
            <a:off x="2680348" y="3049911"/>
            <a:ext cx="3387961" cy="3114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eaLnBrk="0" fontAlgn="base" hangingPunct="0">
              <a:spcBef>
                <a:spcPct val="0"/>
              </a:spcBef>
              <a:spcAft>
                <a:spcPct val="0"/>
              </a:spcAft>
            </a:pPr>
            <a:endParaRPr lang="sv-SE" sz="2133">
              <a:solidFill>
                <a:prstClr val="white"/>
              </a:solidFill>
            </a:endParaRPr>
          </a:p>
          <a:p>
            <a:pPr algn="ctr" defTabSz="609585" eaLnBrk="0" fontAlgn="base" hangingPunct="0">
              <a:spcBef>
                <a:spcPct val="0"/>
              </a:spcBef>
              <a:spcAft>
                <a:spcPct val="0"/>
              </a:spcAft>
            </a:pPr>
            <a:r>
              <a:rPr lang="sv-SE" sz="2133" b="1">
                <a:solidFill>
                  <a:prstClr val="white"/>
                </a:solidFill>
              </a:rPr>
              <a:t>Barnets rätt att få sitt bästa  bedömt och beaktat (Artikel 3)</a:t>
            </a:r>
            <a:endParaRPr lang="sv-SE" sz="2133">
              <a:solidFill>
                <a:prstClr val="white"/>
              </a:solidFill>
            </a:endParaRPr>
          </a:p>
        </p:txBody>
      </p:sp>
      <p:sp>
        <p:nvSpPr>
          <p:cNvPr id="9" name="Ellips 8"/>
          <p:cNvSpPr/>
          <p:nvPr/>
        </p:nvSpPr>
        <p:spPr>
          <a:xfrm>
            <a:off x="5272245" y="779171"/>
            <a:ext cx="3387961" cy="3114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r>
              <a:rPr lang="sv-SE" sz="2133" b="1">
                <a:solidFill>
                  <a:prstClr val="white"/>
                </a:solidFill>
              </a:rPr>
              <a:t>Alla barn har rätt till liv, överlevnad och utveckling </a:t>
            </a:r>
          </a:p>
          <a:p>
            <a:pPr algn="ctr" defTabSz="609585" eaLnBrk="0" fontAlgn="base" hangingPunct="0">
              <a:spcBef>
                <a:spcPct val="0"/>
              </a:spcBef>
              <a:spcAft>
                <a:spcPct val="0"/>
              </a:spcAft>
            </a:pPr>
            <a:endParaRPr lang="sv-SE" sz="2133" b="1">
              <a:solidFill>
                <a:prstClr val="white"/>
              </a:solidFill>
            </a:endParaRPr>
          </a:p>
          <a:p>
            <a:pPr algn="ctr" defTabSz="609585" eaLnBrk="0" fontAlgn="base" hangingPunct="0">
              <a:spcBef>
                <a:spcPct val="0"/>
              </a:spcBef>
              <a:spcAft>
                <a:spcPct val="0"/>
              </a:spcAft>
            </a:pPr>
            <a:endParaRPr lang="sv-SE" sz="2133" b="1">
              <a:solidFill>
                <a:prstClr val="white"/>
              </a:solidFill>
            </a:endParaRPr>
          </a:p>
          <a:p>
            <a:pPr algn="ctr" defTabSz="609585" eaLnBrk="0" fontAlgn="base" hangingPunct="0">
              <a:spcBef>
                <a:spcPct val="0"/>
              </a:spcBef>
              <a:spcAft>
                <a:spcPct val="0"/>
              </a:spcAft>
            </a:pPr>
            <a:r>
              <a:rPr lang="sv-SE" sz="2133" b="1">
                <a:solidFill>
                  <a:prstClr val="white"/>
                </a:solidFill>
              </a:rPr>
              <a:t>(Artikel 6)</a:t>
            </a:r>
          </a:p>
        </p:txBody>
      </p:sp>
      <p:sp>
        <p:nvSpPr>
          <p:cNvPr id="10" name="Ellips 9"/>
          <p:cNvSpPr/>
          <p:nvPr/>
        </p:nvSpPr>
        <p:spPr>
          <a:xfrm>
            <a:off x="7639051" y="3160713"/>
            <a:ext cx="3496631" cy="3114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sv-SE" sz="2133" b="1">
              <a:solidFill>
                <a:prstClr val="white"/>
              </a:solidFill>
            </a:endParaRPr>
          </a:p>
          <a:p>
            <a:pPr algn="ctr" defTabSz="609585" eaLnBrk="0" fontAlgn="base" hangingPunct="0">
              <a:spcBef>
                <a:spcPct val="0"/>
              </a:spcBef>
              <a:spcAft>
                <a:spcPct val="0"/>
              </a:spcAft>
            </a:pPr>
            <a:r>
              <a:rPr lang="sv-SE" sz="2133" b="1">
                <a:solidFill>
                  <a:prstClr val="white"/>
                </a:solidFill>
              </a:rPr>
              <a:t>Alla barn har rätt att uttrycka sina åsikter och få dem beaktade i frågor som berör dem</a:t>
            </a:r>
          </a:p>
          <a:p>
            <a:pPr algn="ctr" defTabSz="609585" eaLnBrk="0" fontAlgn="base" hangingPunct="0">
              <a:spcBef>
                <a:spcPct val="0"/>
              </a:spcBef>
              <a:spcAft>
                <a:spcPct val="0"/>
              </a:spcAft>
            </a:pPr>
            <a:endParaRPr lang="sv-SE" sz="2133" b="1">
              <a:solidFill>
                <a:prstClr val="white"/>
              </a:solidFill>
            </a:endParaRPr>
          </a:p>
          <a:p>
            <a:pPr algn="ctr" defTabSz="609585" eaLnBrk="0" fontAlgn="base" hangingPunct="0">
              <a:spcBef>
                <a:spcPct val="0"/>
              </a:spcBef>
              <a:spcAft>
                <a:spcPct val="0"/>
              </a:spcAft>
            </a:pPr>
            <a:r>
              <a:rPr lang="sv-SE" sz="2133" b="1">
                <a:solidFill>
                  <a:prstClr val="white"/>
                </a:solidFill>
              </a:rPr>
              <a:t>(Artikel 12)</a:t>
            </a:r>
          </a:p>
        </p:txBody>
      </p:sp>
    </p:spTree>
    <p:extLst>
      <p:ext uri="{BB962C8B-B14F-4D97-AF65-F5344CB8AC3E}">
        <p14:creationId xmlns:p14="http://schemas.microsoft.com/office/powerpoint/2010/main" val="421995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Barn….. Barnets…. Barns… </a:t>
            </a:r>
          </a:p>
        </p:txBody>
      </p:sp>
      <p:sp>
        <p:nvSpPr>
          <p:cNvPr id="3" name="Platshållare för innehåll 2"/>
          <p:cNvSpPr>
            <a:spLocks noGrp="1"/>
          </p:cNvSpPr>
          <p:nvPr>
            <p:ph idx="1"/>
          </p:nvPr>
        </p:nvSpPr>
        <p:spPr>
          <a:xfrm>
            <a:off x="479190" y="614149"/>
            <a:ext cx="11437507" cy="5373695"/>
          </a:xfrm>
        </p:spPr>
        <p:txBody>
          <a:bodyPr/>
          <a:lstStyle/>
          <a:p>
            <a:endParaRPr lang="sv-SE"/>
          </a:p>
          <a:p>
            <a:pPr>
              <a:lnSpc>
                <a:spcPct val="150000"/>
              </a:lnSpc>
            </a:pPr>
            <a:r>
              <a:rPr lang="sv-SE" sz="2000"/>
              <a:t>Barn – Varje människa under 18 år</a:t>
            </a:r>
          </a:p>
          <a:p>
            <a:pPr>
              <a:lnSpc>
                <a:spcPct val="150000"/>
              </a:lnSpc>
            </a:pPr>
            <a:endParaRPr lang="sv-SE" sz="2000"/>
          </a:p>
          <a:p>
            <a:pPr>
              <a:lnSpc>
                <a:spcPct val="150000"/>
              </a:lnSpc>
            </a:pPr>
            <a:r>
              <a:rPr lang="sv-SE" sz="2000"/>
              <a:t>Barnsyn – Präglar vårt tänkande och handlande ex delaktighet/inflytande (</a:t>
            </a:r>
            <a:r>
              <a:rPr lang="sv-SE" sz="2000" err="1"/>
              <a:t>Shier</a:t>
            </a:r>
            <a:r>
              <a:rPr lang="sv-SE" sz="2000"/>
              <a:t>)</a:t>
            </a:r>
          </a:p>
          <a:p>
            <a:pPr>
              <a:lnSpc>
                <a:spcPct val="150000"/>
              </a:lnSpc>
            </a:pPr>
            <a:r>
              <a:rPr lang="sv-SE" sz="2000"/>
              <a:t>Barnperspektiv – Hur vuxna ser på barnets situation, färskvara/utbildning</a:t>
            </a:r>
          </a:p>
          <a:p>
            <a:pPr>
              <a:lnSpc>
                <a:spcPct val="150000"/>
              </a:lnSpc>
            </a:pPr>
            <a:r>
              <a:rPr lang="sv-SE" sz="2000"/>
              <a:t>Barnkompetens – Utifrån profession ha kompetens och god förmåga..</a:t>
            </a:r>
          </a:p>
          <a:p>
            <a:pPr>
              <a:lnSpc>
                <a:spcPct val="150000"/>
              </a:lnSpc>
            </a:pPr>
            <a:r>
              <a:rPr lang="sv-SE" sz="2000"/>
              <a:t>Barnets perspektiv – VIKTIGAST. Våra frågor lyfter fram barnets eget perspektiv</a:t>
            </a:r>
          </a:p>
          <a:p>
            <a:pPr>
              <a:lnSpc>
                <a:spcPct val="150000"/>
              </a:lnSpc>
            </a:pPr>
            <a:r>
              <a:rPr lang="sv-SE" sz="2000"/>
              <a:t>Barns perspektiv -BK utgår från </a:t>
            </a:r>
            <a:r>
              <a:rPr lang="sv-SE" sz="2000" u="sng"/>
              <a:t>barnet</a:t>
            </a:r>
            <a:r>
              <a:rPr lang="sv-SE" sz="2000"/>
              <a:t> men många barn kan tycka lika i en fråga</a:t>
            </a:r>
          </a:p>
          <a:p>
            <a:pPr>
              <a:lnSpc>
                <a:spcPct val="150000"/>
              </a:lnSpc>
            </a:pPr>
            <a:r>
              <a:rPr lang="sv-SE" sz="2000"/>
              <a:t>Barnrättsperspektiv – Säkerställa barnets rättigheter i åtgärder och beslut som rör dem</a:t>
            </a:r>
          </a:p>
          <a:p>
            <a:pPr>
              <a:lnSpc>
                <a:spcPct val="150000"/>
              </a:lnSpc>
            </a:pPr>
            <a:r>
              <a:rPr lang="sv-SE" sz="2000"/>
              <a:t>Barnrättskompetens – Yrkets eget barnrättsuppdrag, Respektera, vakta, utbilda</a:t>
            </a:r>
          </a:p>
          <a:p>
            <a:endParaRPr lang="sv-SE" sz="2000"/>
          </a:p>
          <a:p>
            <a:endParaRPr lang="sv-SE"/>
          </a:p>
          <a:p>
            <a:endParaRPr lang="sv-SE"/>
          </a:p>
          <a:p>
            <a:pPr marL="0" indent="0">
              <a:buNone/>
            </a:pPr>
            <a:endParaRPr lang="sv-SE"/>
          </a:p>
        </p:txBody>
      </p:sp>
    </p:spTree>
    <p:extLst>
      <p:ext uri="{BB962C8B-B14F-4D97-AF65-F5344CB8AC3E}">
        <p14:creationId xmlns:p14="http://schemas.microsoft.com/office/powerpoint/2010/main" val="398521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Barnrättsbaserat synsätt</a:t>
            </a:r>
          </a:p>
        </p:txBody>
      </p:sp>
      <p:sp>
        <p:nvSpPr>
          <p:cNvPr id="3" name="Platshållare för innehåll 2"/>
          <p:cNvSpPr>
            <a:spLocks noGrp="1"/>
          </p:cNvSpPr>
          <p:nvPr>
            <p:ph idx="1"/>
          </p:nvPr>
        </p:nvSpPr>
        <p:spPr/>
        <p:txBody>
          <a:bodyPr/>
          <a:lstStyle/>
          <a:p>
            <a:r>
              <a:rPr lang="sv-SE" sz="2400" b="1" i="1"/>
              <a:t>Varje barn skall </a:t>
            </a:r>
            <a:r>
              <a:rPr lang="sv-SE" sz="2400" b="1" i="1">
                <a:solidFill>
                  <a:srgbClr val="FF0000"/>
                </a:solidFill>
              </a:rPr>
              <a:t>erkännas, respekteras </a:t>
            </a:r>
            <a:r>
              <a:rPr lang="sv-SE" sz="2400" b="1" i="1"/>
              <a:t>och </a:t>
            </a:r>
            <a:r>
              <a:rPr lang="sv-SE" sz="2400" b="1" i="1">
                <a:solidFill>
                  <a:srgbClr val="FF0000"/>
                </a:solidFill>
              </a:rPr>
              <a:t>skyddas</a:t>
            </a:r>
            <a:r>
              <a:rPr lang="sv-SE" sz="2400" b="1" i="1"/>
              <a:t> som </a:t>
            </a:r>
            <a:r>
              <a:rPr lang="sv-SE" sz="2400" b="1" i="1">
                <a:solidFill>
                  <a:srgbClr val="FF0000"/>
                </a:solidFill>
              </a:rPr>
              <a:t>rättighetsbärare</a:t>
            </a:r>
            <a:r>
              <a:rPr lang="sv-SE" sz="2400" b="1" i="1"/>
              <a:t> med en </a:t>
            </a:r>
            <a:r>
              <a:rPr lang="sv-SE" sz="2400" b="1" i="1">
                <a:solidFill>
                  <a:srgbClr val="FF0000"/>
                </a:solidFill>
              </a:rPr>
              <a:t>individuell personlighet</a:t>
            </a:r>
            <a:r>
              <a:rPr lang="sv-SE" sz="2400" b="1" i="1"/>
              <a:t>, </a:t>
            </a:r>
            <a:r>
              <a:rPr lang="sv-SE" sz="2400" b="1" i="1">
                <a:solidFill>
                  <a:srgbClr val="FF0000"/>
                </a:solidFill>
              </a:rPr>
              <a:t>egna behov </a:t>
            </a:r>
            <a:r>
              <a:rPr lang="sv-SE" sz="2400" b="1" i="1"/>
              <a:t>och </a:t>
            </a:r>
            <a:r>
              <a:rPr lang="sv-SE" sz="2400" b="1" i="1">
                <a:solidFill>
                  <a:srgbClr val="FF0000"/>
                </a:solidFill>
              </a:rPr>
              <a:t>intressen</a:t>
            </a:r>
            <a:r>
              <a:rPr lang="sv-SE" sz="2400" b="1" i="1"/>
              <a:t> samt </a:t>
            </a:r>
            <a:r>
              <a:rPr lang="sv-SE" sz="2400" b="1" i="1">
                <a:solidFill>
                  <a:srgbClr val="FF0000"/>
                </a:solidFill>
              </a:rPr>
              <a:t>personlig integritet</a:t>
            </a:r>
            <a:r>
              <a:rPr lang="sv-SE" sz="2400" b="1" i="1"/>
              <a:t>.</a:t>
            </a:r>
          </a:p>
          <a:p>
            <a:endParaRPr lang="sv-SE" sz="2400"/>
          </a:p>
          <a:p>
            <a:endParaRPr lang="sv-SE" sz="240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070" y="3386795"/>
            <a:ext cx="3304959" cy="2219831"/>
          </a:xfrm>
          <a:prstGeom prst="rect">
            <a:avLst/>
          </a:prstGeom>
        </p:spPr>
      </p:pic>
    </p:spTree>
    <p:extLst>
      <p:ext uri="{BB962C8B-B14F-4D97-AF65-F5344CB8AC3E}">
        <p14:creationId xmlns:p14="http://schemas.microsoft.com/office/powerpoint/2010/main" val="26877234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small140611">
  <a:themeElements>
    <a:clrScheme name="ÖrebroKommun">
      <a:dk1>
        <a:sysClr val="windowText" lastClr="000000"/>
      </a:dk1>
      <a:lt1>
        <a:sysClr val="window" lastClr="FFFFFF"/>
      </a:lt1>
      <a:dk2>
        <a:srgbClr val="857572"/>
      </a:dk2>
      <a:lt2>
        <a:srgbClr val="EEECE8"/>
      </a:lt2>
      <a:accent1>
        <a:srgbClr val="E83D24"/>
      </a:accent1>
      <a:accent2>
        <a:srgbClr val="0099BE"/>
      </a:accent2>
      <a:accent3>
        <a:srgbClr val="609410"/>
      </a:accent3>
      <a:accent4>
        <a:srgbClr val="D197C1"/>
      </a:accent4>
      <a:accent5>
        <a:srgbClr val="FFF384"/>
      </a:accent5>
      <a:accent6>
        <a:srgbClr val="F18C00"/>
      </a:accent6>
      <a:hlink>
        <a:srgbClr val="0099BE"/>
      </a:hlink>
      <a:folHlink>
        <a:srgbClr val="D197C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ågra tips till dig som gör bildpresentationer.pptx" id="{3890D935-0451-4F14-AA63-43FEB5E6CC2A}" vid="{19F805AF-DA41-4A8E-A75D-036221AEE54E}"/>
    </a:ext>
  </a:extLst>
</a:theme>
</file>

<file path=ppt/theme/theme3.xml><?xml version="1.0" encoding="utf-8"?>
<a:theme xmlns:a="http://schemas.openxmlformats.org/drawingml/2006/main" name="1_Presentationsmall140611">
  <a:themeElements>
    <a:clrScheme name="ÖrebroKommun">
      <a:dk1>
        <a:sysClr val="windowText" lastClr="000000"/>
      </a:dk1>
      <a:lt1>
        <a:sysClr val="window" lastClr="FFFFFF"/>
      </a:lt1>
      <a:dk2>
        <a:srgbClr val="857572"/>
      </a:dk2>
      <a:lt2>
        <a:srgbClr val="EEECE8"/>
      </a:lt2>
      <a:accent1>
        <a:srgbClr val="E83D24"/>
      </a:accent1>
      <a:accent2>
        <a:srgbClr val="0099BE"/>
      </a:accent2>
      <a:accent3>
        <a:srgbClr val="609410"/>
      </a:accent3>
      <a:accent4>
        <a:srgbClr val="D197C1"/>
      </a:accent4>
      <a:accent5>
        <a:srgbClr val="FFF384"/>
      </a:accent5>
      <a:accent6>
        <a:srgbClr val="F18C00"/>
      </a:accent6>
      <a:hlink>
        <a:srgbClr val="0099BE"/>
      </a:hlink>
      <a:folHlink>
        <a:srgbClr val="D197C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ågra tips till dig som gör bildpresentationer.pptx" id="{3890D935-0451-4F14-AA63-43FEB5E6CC2A}" vid="{19F805AF-DA41-4A8E-A75D-036221AEE54E}"/>
    </a:ext>
  </a:extLst>
</a:theme>
</file>

<file path=ppt/theme/theme4.xml><?xml version="1.0" encoding="utf-8"?>
<a:theme xmlns:a="http://schemas.openxmlformats.org/drawingml/2006/main" name="2_Presentationsmall140611">
  <a:themeElements>
    <a:clrScheme name="ÖrebroKommun">
      <a:dk1>
        <a:sysClr val="windowText" lastClr="000000"/>
      </a:dk1>
      <a:lt1>
        <a:sysClr val="window" lastClr="FFFFFF"/>
      </a:lt1>
      <a:dk2>
        <a:srgbClr val="857572"/>
      </a:dk2>
      <a:lt2>
        <a:srgbClr val="EEECE8"/>
      </a:lt2>
      <a:accent1>
        <a:srgbClr val="E83D24"/>
      </a:accent1>
      <a:accent2>
        <a:srgbClr val="0099BE"/>
      </a:accent2>
      <a:accent3>
        <a:srgbClr val="609410"/>
      </a:accent3>
      <a:accent4>
        <a:srgbClr val="D197C1"/>
      </a:accent4>
      <a:accent5>
        <a:srgbClr val="FFF384"/>
      </a:accent5>
      <a:accent6>
        <a:srgbClr val="F18C00"/>
      </a:accent6>
      <a:hlink>
        <a:srgbClr val="0099BE"/>
      </a:hlink>
      <a:folHlink>
        <a:srgbClr val="D197C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ågra tips till dig som gör bildpresentationer.pptx" id="{3890D935-0451-4F14-AA63-43FEB5E6CC2A}" vid="{19F805AF-DA41-4A8E-A75D-036221AEE54E}"/>
    </a:ext>
  </a:extLst>
</a:theme>
</file>

<file path=ppt/theme/theme5.xml><?xml version="1.0" encoding="utf-8"?>
<a:theme xmlns:a="http://schemas.openxmlformats.org/drawingml/2006/main" name="3_Presentationsmall140611">
  <a:themeElements>
    <a:clrScheme name="ÖrebroKommun">
      <a:dk1>
        <a:sysClr val="windowText" lastClr="000000"/>
      </a:dk1>
      <a:lt1>
        <a:sysClr val="window" lastClr="FFFFFF"/>
      </a:lt1>
      <a:dk2>
        <a:srgbClr val="857572"/>
      </a:dk2>
      <a:lt2>
        <a:srgbClr val="EEECE8"/>
      </a:lt2>
      <a:accent1>
        <a:srgbClr val="E83D24"/>
      </a:accent1>
      <a:accent2>
        <a:srgbClr val="0099BE"/>
      </a:accent2>
      <a:accent3>
        <a:srgbClr val="609410"/>
      </a:accent3>
      <a:accent4>
        <a:srgbClr val="D197C1"/>
      </a:accent4>
      <a:accent5>
        <a:srgbClr val="FFF384"/>
      </a:accent5>
      <a:accent6>
        <a:srgbClr val="F18C00"/>
      </a:accent6>
      <a:hlink>
        <a:srgbClr val="0099BE"/>
      </a:hlink>
      <a:folHlink>
        <a:srgbClr val="D197C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ågra tips till dig som gör bildpresentationer.pptx" id="{3890D935-0451-4F14-AA63-43FEB5E6CC2A}" vid="{19F805AF-DA41-4A8E-A75D-036221AEE54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Bredbild</PresentationFormat>
  <Slides>25</Slides>
  <Notes>10</Notes>
  <HiddenSlides>0</HiddenSlides>
  <ScaleCrop>false</ScaleCrop>
  <HeadingPairs>
    <vt:vector size="4" baseType="variant">
      <vt:variant>
        <vt:lpstr>Tema</vt:lpstr>
      </vt:variant>
      <vt:variant>
        <vt:i4>5</vt:i4>
      </vt:variant>
      <vt:variant>
        <vt:lpstr>Bildrubriker</vt:lpstr>
      </vt:variant>
      <vt:variant>
        <vt:i4>25</vt:i4>
      </vt:variant>
    </vt:vector>
  </HeadingPairs>
  <TitlesOfParts>
    <vt:vector size="30" baseType="lpstr">
      <vt:lpstr>Office-tema</vt:lpstr>
      <vt:lpstr>Presentationsmall140611</vt:lpstr>
      <vt:lpstr>1_Presentationsmall140611</vt:lpstr>
      <vt:lpstr>2_Presentationsmall140611</vt:lpstr>
      <vt:lpstr>3_Presentationsmall140611</vt:lpstr>
      <vt:lpstr>Ni vuxna…..</vt:lpstr>
      <vt:lpstr>PowerPoint-presentation</vt:lpstr>
      <vt:lpstr>Vägledande samspel - Barnrättskonventionen</vt:lpstr>
      <vt:lpstr>Nuläge Örebro kommun</vt:lpstr>
      <vt:lpstr>Barn som innehavare av mänskliga rättigheter</vt:lpstr>
      <vt:lpstr>Bakgrund</vt:lpstr>
      <vt:lpstr>Grundprinciperna</vt:lpstr>
      <vt:lpstr>Barn….. Barnets…. Barns… </vt:lpstr>
      <vt:lpstr>Barnrättsbaserat synsätt</vt:lpstr>
      <vt:lpstr>Diskutera: Hur tänker du att de olika perspektiven berör dig utifrån din specifika barnrättskompetens? </vt:lpstr>
      <vt:lpstr>Vad vet elever i Örebro kommun?</vt:lpstr>
      <vt:lpstr>Artikel 12, Kritik (SOU 2016 mm) </vt:lpstr>
      <vt:lpstr>Diskutera</vt:lpstr>
      <vt:lpstr>Hur upplever barnen?</vt:lpstr>
      <vt:lpstr>Barns inflytande – känslor – rätt att kommunicera </vt:lpstr>
      <vt:lpstr>Artikel 12: Rätt att bli hörd – hur kan vuxna göra?</vt:lpstr>
      <vt:lpstr>Barns inflytande och delaktighet</vt:lpstr>
      <vt:lpstr>Artikel 3: Barnets bästa?</vt:lpstr>
      <vt:lpstr>Artikel 3: Prövning av barnets bästa</vt:lpstr>
      <vt:lpstr>Snabbanalys</vt:lpstr>
      <vt:lpstr>Inför att konventionen om barns rättigheter, blir lag</vt:lpstr>
      <vt:lpstr>Artikel 42 information och kunskap</vt:lpstr>
      <vt:lpstr>Artikel 42 information och kunskap</vt:lpstr>
      <vt:lpstr>Avslutande ord från barn till er alla…</vt:lpstr>
      <vt:lpstr>PowerPoint-presentation</vt:lpstr>
    </vt:vector>
  </TitlesOfParts>
  <Company>Örebro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Helena Yourston</dc:creator>
  <cp:revision>5</cp:revision>
  <dcterms:created xsi:type="dcterms:W3CDTF">2019-10-29T12:35:27Z</dcterms:created>
  <dcterms:modified xsi:type="dcterms:W3CDTF">2019-12-01T15:12:28Z</dcterms:modified>
</cp:coreProperties>
</file>